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Lst>
  <p:sldSz cy="5143500" cx="9144000"/>
  <p:notesSz cx="6858000" cy="9144000"/>
  <p:embeddedFontLst>
    <p:embeddedFont>
      <p:font typeface="Roboto Slab"/>
      <p:regular r:id="rId25"/>
      <p:bold r:id="rId26"/>
    </p:embeddedFont>
    <p:embeddedFont>
      <p:font typeface="Roboto"/>
      <p:regular r:id="rId27"/>
      <p:bold r:id="rId28"/>
      <p:italic r:id="rId29"/>
      <p:boldItalic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RobotoSlab-bold.fntdata"/><Relationship Id="rId25" Type="http://schemas.openxmlformats.org/officeDocument/2006/relationships/font" Target="fonts/RobotoSlab-regular.fntdata"/><Relationship Id="rId28" Type="http://schemas.openxmlformats.org/officeDocument/2006/relationships/font" Target="fonts/Roboto-bold.fntdata"/><Relationship Id="rId27" Type="http://schemas.openxmlformats.org/officeDocument/2006/relationships/font" Target="fonts/Roboto-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Roboto-italic.fntdata"/><Relationship Id="rId7" Type="http://schemas.openxmlformats.org/officeDocument/2006/relationships/slide" Target="slides/slide2.xml"/><Relationship Id="rId8" Type="http://schemas.openxmlformats.org/officeDocument/2006/relationships/slide" Target="slides/slide3.xml"/><Relationship Id="rId30" Type="http://schemas.openxmlformats.org/officeDocument/2006/relationships/font" Target="fonts/Roboto-bold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princegeorgescountymd.gov/2470/Seniors" TargetMode="External"/><Relationship Id="rId3" Type="http://schemas.openxmlformats.org/officeDocument/2006/relationships/hyperlink" Target="https://cheverlyvillage.helpfulvillage.com/" TargetMode="External"/><Relationship Id="rId4" Type="http://schemas.openxmlformats.org/officeDocument/2006/relationships/hyperlink" Target="http://www.pgparks.com/903/Seniors" TargetMode="Externa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ww.pgsportsandlearn.com/2989/Senior-Days" TargetMode="Externa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1" name="Google Shape;61;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7fb6bebc86_0_1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7fb6bebc86_0_1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73b1f4020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73b1f4020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Images from (left to right)</a:t>
            </a:r>
            <a:endParaRPr/>
          </a:p>
          <a:p>
            <a:pPr indent="0" lvl="0" marL="0" rtl="0" algn="l">
              <a:spcBef>
                <a:spcPts val="0"/>
              </a:spcBef>
              <a:spcAft>
                <a:spcPts val="0"/>
              </a:spcAft>
              <a:buNone/>
            </a:pPr>
            <a:r>
              <a:rPr lang="en" u="sng">
                <a:solidFill>
                  <a:schemeClr val="hlink"/>
                </a:solidFill>
                <a:hlinkClick r:id="rId2"/>
              </a:rPr>
              <a:t>https://www.princegeorgescountymd.gov/2470/Seniors</a:t>
            </a:r>
            <a:endParaRPr/>
          </a:p>
          <a:p>
            <a:pPr indent="0" lvl="0" marL="0" rtl="0" algn="l">
              <a:spcBef>
                <a:spcPts val="0"/>
              </a:spcBef>
              <a:spcAft>
                <a:spcPts val="0"/>
              </a:spcAft>
              <a:buNone/>
            </a:pPr>
            <a:r>
              <a:rPr lang="en" u="sng">
                <a:solidFill>
                  <a:schemeClr val="hlink"/>
                </a:solidFill>
                <a:hlinkClick r:id="rId3"/>
              </a:rPr>
              <a:t>https://cheverlyvillage.helpfulvillage.com/</a:t>
            </a:r>
            <a:endParaRPr/>
          </a:p>
          <a:p>
            <a:pPr indent="0" lvl="0" marL="0" rtl="0" algn="l">
              <a:spcBef>
                <a:spcPts val="0"/>
              </a:spcBef>
              <a:spcAft>
                <a:spcPts val="0"/>
              </a:spcAft>
              <a:buNone/>
            </a:pPr>
            <a:r>
              <a:rPr lang="en" u="sng">
                <a:solidFill>
                  <a:schemeClr val="hlink"/>
                </a:solidFill>
                <a:hlinkClick r:id="rId4"/>
              </a:rPr>
              <a:t>http://www.pgparks.com/903/Seniors</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73b1f4020f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73b1f4020f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Image from </a:t>
            </a:r>
            <a:r>
              <a:rPr lang="en" u="sng">
                <a:solidFill>
                  <a:schemeClr val="hlink"/>
                </a:solidFill>
                <a:hlinkClick r:id="rId2"/>
              </a:rPr>
              <a:t>http://www.pgsportsandlearn.com/2989/Senior-Days</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73b4bc48a1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73b4bc48a1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7fb6bebc86_0_1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7fb6bebc86_0_1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73b4bc48a1_2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73b4bc48a1_2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73b4bc48a1_2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3" name="Google Shape;193;g73b4bc48a1_2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g73b4bc48a1_2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4" name="Google Shape;214;g73b4bc48a1_2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g7fb6bebc86_0_1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5" name="Google Shape;235;g7fb6bebc86_0_1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g7fb6bebc86_0_1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1" name="Google Shape;241;g7fb6bebc86_0_1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g7fb6bebc86_0_1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7fb6bebc86_0_1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g73b1f4020f_4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g73b1f4020f_4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73b1f4020f_4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73b1f4020f_4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7fb6bebc86_0_1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7fb6bebc86_0_1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rPr lang="en" sz="1200">
                <a:highlight>
                  <a:srgbClr val="FFFFFF"/>
                </a:highlight>
                <a:latin typeface="Times New Roman"/>
                <a:ea typeface="Times New Roman"/>
                <a:cs typeface="Times New Roman"/>
                <a:sym typeface="Times New Roman"/>
              </a:rPr>
              <a:t>As shown in the table, </a:t>
            </a:r>
            <a:r>
              <a:rPr lang="en" sz="1200">
                <a:latin typeface="Times New Roman"/>
                <a:ea typeface="Times New Roman"/>
                <a:cs typeface="Times New Roman"/>
                <a:sym typeface="Times New Roman"/>
              </a:rPr>
              <a:t>in PG County the elderly population (age 65 and older) accounts for 13.56% of the total population. This is lower than the state of Maryland with 15.67% and the United States with 16.0%.</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73b1f4002a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73b1f4002a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rPr lang="en" sz="1200">
                <a:latin typeface="Times New Roman"/>
                <a:ea typeface="Times New Roman"/>
                <a:cs typeface="Times New Roman"/>
                <a:sym typeface="Times New Roman"/>
              </a:rPr>
              <a:t>The racial demographics for PG county, Maryland and the United States were very interesting. Most people living in PG county identify as Black/African-American, making up 62.87% of the population. The majority of people in Maryland (54.54%) and in the whole United States (75.10%) identify as White. In PG County and the United States there is a growing number of people who identify as Hispanic or Latino and they occupy 18.98% and 18.3% of the population, respectively. In Maryland, however, the overall number of residents that identify as Hispanic/Latino make up only 10.49% of the population.</a:t>
            </a:r>
            <a:endParaRPr sz="1200">
              <a:latin typeface="Times New Roman"/>
              <a:ea typeface="Times New Roman"/>
              <a:cs typeface="Times New Roman"/>
              <a:sym typeface="Times New Roman"/>
            </a:endParaRPr>
          </a:p>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73b1f4002a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73b1f4002a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rPr lang="en" sz="1200">
                <a:latin typeface="Times New Roman"/>
                <a:ea typeface="Times New Roman"/>
                <a:cs typeface="Times New Roman"/>
                <a:sym typeface="Times New Roman"/>
              </a:rPr>
              <a:t>In PG county,  27.6% of the population has high cholesterol while 29% and 33% of the population have high cholesterol in Maryland and the United States, respectively. </a:t>
            </a:r>
            <a:endParaRPr sz="1200">
              <a:latin typeface="Times New Roman"/>
              <a:ea typeface="Times New Roman"/>
              <a:cs typeface="Times New Roman"/>
              <a:sym typeface="Times New Roman"/>
            </a:endParaRPr>
          </a:p>
          <a:p>
            <a:pPr indent="0" lvl="0" marL="0" rtl="0" algn="just">
              <a:lnSpc>
                <a:spcPct val="115000"/>
              </a:lnSpc>
              <a:spcBef>
                <a:spcPts val="0"/>
              </a:spcBef>
              <a:spcAft>
                <a:spcPts val="0"/>
              </a:spcAft>
              <a:buNone/>
            </a:pPr>
            <a:r>
              <a:rPr lang="en" sz="1200">
                <a:latin typeface="Times New Roman"/>
                <a:ea typeface="Times New Roman"/>
                <a:cs typeface="Times New Roman"/>
                <a:sym typeface="Times New Roman"/>
              </a:rPr>
              <a:t>PG county and the state of Maryland both have a similar percentage of the population of adults who engage in regular physical activity, with PG county having 50.1% and the state of Maryland having 50.4%. The United States, on the other hand, has only 20.3% of the population of adults who engage in regular physical activity. </a:t>
            </a:r>
            <a:endParaRPr sz="1200">
              <a:latin typeface="Times New Roman"/>
              <a:ea typeface="Times New Roman"/>
              <a:cs typeface="Times New Roman"/>
              <a:sym typeface="Times New Roman"/>
            </a:endParaRPr>
          </a:p>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73b1f4002a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73b1f4002a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457200" lvl="0" marL="0" rtl="0" algn="just">
              <a:lnSpc>
                <a:spcPct val="115000"/>
              </a:lnSpc>
              <a:spcBef>
                <a:spcPts val="0"/>
              </a:spcBef>
              <a:spcAft>
                <a:spcPts val="0"/>
              </a:spcAft>
              <a:buNone/>
            </a:pPr>
            <a:r>
              <a:rPr lang="en" sz="1200">
                <a:latin typeface="Times New Roman"/>
                <a:ea typeface="Times New Roman"/>
                <a:cs typeface="Times New Roman"/>
                <a:sym typeface="Times New Roman"/>
              </a:rPr>
              <a:t>Regarding high blood pressure, 30.6% of Maryland’s population have this condition. This is less than the population percentage of both PG county (31.9%) and the United States  (32.3%) with high blood pressure. </a:t>
            </a:r>
            <a:endParaRPr sz="1200">
              <a:latin typeface="Times New Roman"/>
              <a:ea typeface="Times New Roman"/>
              <a:cs typeface="Times New Roman"/>
              <a:sym typeface="Times New Roman"/>
            </a:endParaRPr>
          </a:p>
          <a:p>
            <a:pPr indent="457200" lvl="0" marL="0" rtl="0" algn="just">
              <a:lnSpc>
                <a:spcPct val="115000"/>
              </a:lnSpc>
              <a:spcBef>
                <a:spcPts val="0"/>
              </a:spcBef>
              <a:spcAft>
                <a:spcPts val="0"/>
              </a:spcAft>
              <a:buNone/>
            </a:pPr>
            <a:r>
              <a:rPr lang="en" sz="1200">
                <a:latin typeface="Times New Roman"/>
                <a:ea typeface="Times New Roman"/>
                <a:cs typeface="Times New Roman"/>
                <a:sym typeface="Times New Roman"/>
              </a:rPr>
              <a:t>As indicated in the table below, the percentage of the adult population who consume fruits and vegetables is not very high in PG county, the state of Maryland, or in the entire United States. Only 32.4% of the adult population in PG county consume fruits and vegetables, while 27.1% and 23.4%  consume fruits and vegetables in Maryland and the United States, respectively.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7fb6bebc86_0_1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7fb6bebc86_0_1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1524800" y="672606"/>
            <a:ext cx="1081625" cy="1124950"/>
          </a:xfrm>
          <a:custGeom>
            <a:rect b="b" l="l" r="r" t="t"/>
            <a:pathLst>
              <a:path extrusionOk="0" h="44998" w="43265">
                <a:moveTo>
                  <a:pt x="0" y="44998"/>
                </a:moveTo>
                <a:lnTo>
                  <a:pt x="0" y="0"/>
                </a:lnTo>
                <a:lnTo>
                  <a:pt x="43265" y="0"/>
                </a:lnTo>
              </a:path>
            </a:pathLst>
          </a:custGeom>
          <a:noFill/>
          <a:ln cap="flat" cmpd="sng" w="28575">
            <a:solidFill>
              <a:schemeClr val="accent5"/>
            </a:solidFill>
            <a:prstDash val="solid"/>
            <a:miter lim="8000"/>
            <a:headEnd len="sm" w="sm" type="none"/>
            <a:tailEnd len="sm" w="sm" type="none"/>
          </a:ln>
        </p:spPr>
      </p:sp>
      <p:sp>
        <p:nvSpPr>
          <p:cNvPr id="11" name="Google Shape;11;p2"/>
          <p:cNvSpPr/>
          <p:nvPr/>
        </p:nvSpPr>
        <p:spPr>
          <a:xfrm rot="10800000">
            <a:off x="6537563" y="3342925"/>
            <a:ext cx="1081625" cy="1124950"/>
          </a:xfrm>
          <a:custGeom>
            <a:rect b="b" l="l" r="r" t="t"/>
            <a:pathLst>
              <a:path extrusionOk="0" h="44998" w="43265">
                <a:moveTo>
                  <a:pt x="0" y="44998"/>
                </a:moveTo>
                <a:lnTo>
                  <a:pt x="0" y="0"/>
                </a:lnTo>
                <a:lnTo>
                  <a:pt x="43265" y="0"/>
                </a:lnTo>
              </a:path>
            </a:pathLst>
          </a:custGeom>
          <a:noFill/>
          <a:ln cap="flat" cmpd="sng" w="28575">
            <a:solidFill>
              <a:schemeClr val="accent5"/>
            </a:solidFill>
            <a:prstDash val="solid"/>
            <a:miter lim="8000"/>
            <a:headEnd len="sm" w="sm" type="none"/>
            <a:tailEnd len="sm" w="sm" type="none"/>
          </a:ln>
        </p:spPr>
      </p:sp>
      <p:cxnSp>
        <p:nvCxnSpPr>
          <p:cNvPr id="12" name="Google Shape;12;p2"/>
          <p:cNvCxnSpPr/>
          <p:nvPr/>
        </p:nvCxnSpPr>
        <p:spPr>
          <a:xfrm>
            <a:off x="4359602" y="2817464"/>
            <a:ext cx="424800" cy="0"/>
          </a:xfrm>
          <a:prstGeom prst="straightConnector1">
            <a:avLst/>
          </a:prstGeom>
          <a:noFill/>
          <a:ln cap="flat" cmpd="sng" w="38100">
            <a:solidFill>
              <a:schemeClr val="accent4"/>
            </a:solidFill>
            <a:prstDash val="solid"/>
            <a:round/>
            <a:headEnd len="sm" w="sm" type="none"/>
            <a:tailEnd len="sm" w="sm" type="none"/>
          </a:ln>
        </p:spPr>
      </p:cxnSp>
      <p:sp>
        <p:nvSpPr>
          <p:cNvPr id="13" name="Google Shape;13;p2"/>
          <p:cNvSpPr txBox="1"/>
          <p:nvPr>
            <p:ph type="ctrTitle"/>
          </p:nvPr>
        </p:nvSpPr>
        <p:spPr>
          <a:xfrm>
            <a:off x="1680302" y="1188925"/>
            <a:ext cx="5783400" cy="1457400"/>
          </a:xfrm>
          <a:prstGeom prst="rect">
            <a:avLst/>
          </a:prstGeom>
        </p:spPr>
        <p:txBody>
          <a:bodyPr anchorCtr="0" anchor="b" bIns="91425" lIns="91425" spcFirstLastPara="1" rIns="91425" wrap="square" tIns="91425">
            <a:noAutofit/>
          </a:bodyPr>
          <a:lstStyle>
            <a:lvl1pPr lvl="0" algn="ctr">
              <a:spcBef>
                <a:spcPts val="0"/>
              </a:spcBef>
              <a:spcAft>
                <a:spcPts val="0"/>
              </a:spcAft>
              <a:buSzPts val="4000"/>
              <a:buNone/>
              <a:defRPr sz="4000"/>
            </a:lvl1pPr>
            <a:lvl2pPr lvl="1" algn="ctr">
              <a:spcBef>
                <a:spcPts val="0"/>
              </a:spcBef>
              <a:spcAft>
                <a:spcPts val="0"/>
              </a:spcAft>
              <a:buSzPts val="4000"/>
              <a:buNone/>
              <a:defRPr sz="4000"/>
            </a:lvl2pPr>
            <a:lvl3pPr lvl="2" algn="ctr">
              <a:spcBef>
                <a:spcPts val="0"/>
              </a:spcBef>
              <a:spcAft>
                <a:spcPts val="0"/>
              </a:spcAft>
              <a:buSzPts val="4000"/>
              <a:buNone/>
              <a:defRPr sz="4000"/>
            </a:lvl3pPr>
            <a:lvl4pPr lvl="3" algn="ctr">
              <a:spcBef>
                <a:spcPts val="0"/>
              </a:spcBef>
              <a:spcAft>
                <a:spcPts val="0"/>
              </a:spcAft>
              <a:buSzPts val="4000"/>
              <a:buNone/>
              <a:defRPr sz="4000"/>
            </a:lvl4pPr>
            <a:lvl5pPr lvl="4" algn="ctr">
              <a:spcBef>
                <a:spcPts val="0"/>
              </a:spcBef>
              <a:spcAft>
                <a:spcPts val="0"/>
              </a:spcAft>
              <a:buSzPts val="4000"/>
              <a:buNone/>
              <a:defRPr sz="4000"/>
            </a:lvl5pPr>
            <a:lvl6pPr lvl="5" algn="ctr">
              <a:spcBef>
                <a:spcPts val="0"/>
              </a:spcBef>
              <a:spcAft>
                <a:spcPts val="0"/>
              </a:spcAft>
              <a:buSzPts val="4000"/>
              <a:buNone/>
              <a:defRPr sz="4000"/>
            </a:lvl6pPr>
            <a:lvl7pPr lvl="6" algn="ctr">
              <a:spcBef>
                <a:spcPts val="0"/>
              </a:spcBef>
              <a:spcAft>
                <a:spcPts val="0"/>
              </a:spcAft>
              <a:buSzPts val="4000"/>
              <a:buNone/>
              <a:defRPr sz="4000"/>
            </a:lvl7pPr>
            <a:lvl8pPr lvl="7" algn="ctr">
              <a:spcBef>
                <a:spcPts val="0"/>
              </a:spcBef>
              <a:spcAft>
                <a:spcPts val="0"/>
              </a:spcAft>
              <a:buSzPts val="4000"/>
              <a:buNone/>
              <a:defRPr sz="4000"/>
            </a:lvl8pPr>
            <a:lvl9pPr lvl="8" algn="ctr">
              <a:spcBef>
                <a:spcPts val="0"/>
              </a:spcBef>
              <a:spcAft>
                <a:spcPts val="0"/>
              </a:spcAft>
              <a:buSzPts val="4000"/>
              <a:buNone/>
              <a:defRPr sz="4000"/>
            </a:lvl9pPr>
          </a:lstStyle>
          <a:p/>
        </p:txBody>
      </p:sp>
      <p:sp>
        <p:nvSpPr>
          <p:cNvPr id="14" name="Google Shape;14;p2"/>
          <p:cNvSpPr txBox="1"/>
          <p:nvPr>
            <p:ph idx="1" type="subTitle"/>
          </p:nvPr>
        </p:nvSpPr>
        <p:spPr>
          <a:xfrm>
            <a:off x="1680302" y="3049450"/>
            <a:ext cx="5783400" cy="9090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1pPr>
            <a:lvl2pPr lvl="1"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2pPr>
            <a:lvl3pPr lvl="2"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3pPr>
            <a:lvl4pPr lvl="3"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4pPr>
            <a:lvl5pPr lvl="4"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5pPr>
            <a:lvl6pPr lvl="5"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6pPr>
            <a:lvl7pPr lvl="6"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7pPr>
            <a:lvl8pPr lvl="7"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8pPr>
            <a:lvl9pPr lvl="8"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9pPr>
          </a:lstStyle>
          <a:p/>
        </p:txBody>
      </p:sp>
      <p:sp>
        <p:nvSpPr>
          <p:cNvPr id="15" name="Google Shape;15;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2" name="Shape 52"/>
        <p:cNvGrpSpPr/>
        <p:nvPr/>
      </p:nvGrpSpPr>
      <p:grpSpPr>
        <a:xfrm>
          <a:off x="0" y="0"/>
          <a:ext cx="0" cy="0"/>
          <a:chOff x="0" y="0"/>
          <a:chExt cx="0" cy="0"/>
        </a:xfrm>
      </p:grpSpPr>
      <p:sp>
        <p:nvSpPr>
          <p:cNvPr id="53" name="Google Shape;53;p11"/>
          <p:cNvSpPr/>
          <p:nvPr/>
        </p:nvSpPr>
        <p:spPr>
          <a:xfrm>
            <a:off x="150" y="5076825"/>
            <a:ext cx="9143700" cy="666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11"/>
          <p:cNvSpPr txBox="1"/>
          <p:nvPr>
            <p:ph hasCustomPrompt="1" type="title"/>
          </p:nvPr>
        </p:nvSpPr>
        <p:spPr>
          <a:xfrm>
            <a:off x="387900" y="1152450"/>
            <a:ext cx="8368200" cy="15384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accent5"/>
              </a:buClr>
              <a:buSzPts val="13000"/>
              <a:buNone/>
              <a:defRPr sz="13000">
                <a:solidFill>
                  <a:schemeClr val="accent5"/>
                </a:solidFill>
              </a:defRPr>
            </a:lvl1pPr>
            <a:lvl2pPr lvl="1" algn="ctr">
              <a:spcBef>
                <a:spcPts val="0"/>
              </a:spcBef>
              <a:spcAft>
                <a:spcPts val="0"/>
              </a:spcAft>
              <a:buClr>
                <a:schemeClr val="accent5"/>
              </a:buClr>
              <a:buSzPts val="13000"/>
              <a:buNone/>
              <a:defRPr sz="13000">
                <a:solidFill>
                  <a:schemeClr val="accent5"/>
                </a:solidFill>
              </a:defRPr>
            </a:lvl2pPr>
            <a:lvl3pPr lvl="2" algn="ctr">
              <a:spcBef>
                <a:spcPts val="0"/>
              </a:spcBef>
              <a:spcAft>
                <a:spcPts val="0"/>
              </a:spcAft>
              <a:buClr>
                <a:schemeClr val="accent5"/>
              </a:buClr>
              <a:buSzPts val="13000"/>
              <a:buNone/>
              <a:defRPr sz="13000">
                <a:solidFill>
                  <a:schemeClr val="accent5"/>
                </a:solidFill>
              </a:defRPr>
            </a:lvl3pPr>
            <a:lvl4pPr lvl="3" algn="ctr">
              <a:spcBef>
                <a:spcPts val="0"/>
              </a:spcBef>
              <a:spcAft>
                <a:spcPts val="0"/>
              </a:spcAft>
              <a:buClr>
                <a:schemeClr val="accent5"/>
              </a:buClr>
              <a:buSzPts val="13000"/>
              <a:buNone/>
              <a:defRPr sz="13000">
                <a:solidFill>
                  <a:schemeClr val="accent5"/>
                </a:solidFill>
              </a:defRPr>
            </a:lvl4pPr>
            <a:lvl5pPr lvl="4" algn="ctr">
              <a:spcBef>
                <a:spcPts val="0"/>
              </a:spcBef>
              <a:spcAft>
                <a:spcPts val="0"/>
              </a:spcAft>
              <a:buClr>
                <a:schemeClr val="accent5"/>
              </a:buClr>
              <a:buSzPts val="13000"/>
              <a:buNone/>
              <a:defRPr sz="13000">
                <a:solidFill>
                  <a:schemeClr val="accent5"/>
                </a:solidFill>
              </a:defRPr>
            </a:lvl5pPr>
            <a:lvl6pPr lvl="5" algn="ctr">
              <a:spcBef>
                <a:spcPts val="0"/>
              </a:spcBef>
              <a:spcAft>
                <a:spcPts val="0"/>
              </a:spcAft>
              <a:buClr>
                <a:schemeClr val="accent5"/>
              </a:buClr>
              <a:buSzPts val="13000"/>
              <a:buNone/>
              <a:defRPr sz="13000">
                <a:solidFill>
                  <a:schemeClr val="accent5"/>
                </a:solidFill>
              </a:defRPr>
            </a:lvl6pPr>
            <a:lvl7pPr lvl="6" algn="ctr">
              <a:spcBef>
                <a:spcPts val="0"/>
              </a:spcBef>
              <a:spcAft>
                <a:spcPts val="0"/>
              </a:spcAft>
              <a:buClr>
                <a:schemeClr val="accent5"/>
              </a:buClr>
              <a:buSzPts val="13000"/>
              <a:buNone/>
              <a:defRPr sz="13000">
                <a:solidFill>
                  <a:schemeClr val="accent5"/>
                </a:solidFill>
              </a:defRPr>
            </a:lvl7pPr>
            <a:lvl8pPr lvl="7" algn="ctr">
              <a:spcBef>
                <a:spcPts val="0"/>
              </a:spcBef>
              <a:spcAft>
                <a:spcPts val="0"/>
              </a:spcAft>
              <a:buClr>
                <a:schemeClr val="accent5"/>
              </a:buClr>
              <a:buSzPts val="13000"/>
              <a:buNone/>
              <a:defRPr sz="13000">
                <a:solidFill>
                  <a:schemeClr val="accent5"/>
                </a:solidFill>
              </a:defRPr>
            </a:lvl8pPr>
            <a:lvl9pPr lvl="8" algn="ctr">
              <a:spcBef>
                <a:spcPts val="0"/>
              </a:spcBef>
              <a:spcAft>
                <a:spcPts val="0"/>
              </a:spcAft>
              <a:buClr>
                <a:schemeClr val="accent5"/>
              </a:buClr>
              <a:buSzPts val="13000"/>
              <a:buNone/>
              <a:defRPr sz="13000">
                <a:solidFill>
                  <a:schemeClr val="accent5"/>
                </a:solidFill>
              </a:defRPr>
            </a:lvl9pPr>
          </a:lstStyle>
          <a:p>
            <a:r>
              <a:t>xx%</a:t>
            </a:r>
          </a:p>
        </p:txBody>
      </p:sp>
      <p:sp>
        <p:nvSpPr>
          <p:cNvPr id="55" name="Google Shape;55;p11"/>
          <p:cNvSpPr txBox="1"/>
          <p:nvPr>
            <p:ph idx="1" type="body"/>
          </p:nvPr>
        </p:nvSpPr>
        <p:spPr>
          <a:xfrm>
            <a:off x="387900" y="2919450"/>
            <a:ext cx="8368200" cy="10716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6" name="Google Shape;56;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7" name="Shape 57"/>
        <p:cNvGrpSpPr/>
        <p:nvPr/>
      </p:nvGrpSpPr>
      <p:grpSpPr>
        <a:xfrm>
          <a:off x="0" y="0"/>
          <a:ext cx="0" cy="0"/>
          <a:chOff x="0" y="0"/>
          <a:chExt cx="0" cy="0"/>
        </a:xfrm>
      </p:grpSpPr>
      <p:sp>
        <p:nvSpPr>
          <p:cNvPr id="58" name="Google Shape;58;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6" name="Shape 16"/>
        <p:cNvGrpSpPr/>
        <p:nvPr/>
      </p:nvGrpSpPr>
      <p:grpSpPr>
        <a:xfrm>
          <a:off x="0" y="0"/>
          <a:ext cx="0" cy="0"/>
          <a:chOff x="0" y="0"/>
          <a:chExt cx="0" cy="0"/>
        </a:xfrm>
      </p:grpSpPr>
      <p:cxnSp>
        <p:nvCxnSpPr>
          <p:cNvPr id="17" name="Google Shape;17;p3"/>
          <p:cNvCxnSpPr/>
          <p:nvPr/>
        </p:nvCxnSpPr>
        <p:spPr>
          <a:xfrm>
            <a:off x="4359602" y="2817464"/>
            <a:ext cx="424800" cy="0"/>
          </a:xfrm>
          <a:prstGeom prst="straightConnector1">
            <a:avLst/>
          </a:prstGeom>
          <a:noFill/>
          <a:ln cap="flat" cmpd="sng" w="38100">
            <a:solidFill>
              <a:schemeClr val="accent4"/>
            </a:solidFill>
            <a:prstDash val="solid"/>
            <a:round/>
            <a:headEnd len="sm" w="sm" type="none"/>
            <a:tailEnd len="sm" w="sm" type="none"/>
          </a:ln>
        </p:spPr>
      </p:cxnSp>
      <p:sp>
        <p:nvSpPr>
          <p:cNvPr id="18" name="Google Shape;18;p3"/>
          <p:cNvSpPr txBox="1"/>
          <p:nvPr>
            <p:ph type="title"/>
          </p:nvPr>
        </p:nvSpPr>
        <p:spPr>
          <a:xfrm>
            <a:off x="480750" y="1764950"/>
            <a:ext cx="8222100" cy="907500"/>
          </a:xfrm>
          <a:prstGeom prst="rect">
            <a:avLst/>
          </a:prstGeom>
        </p:spPr>
        <p:txBody>
          <a:bodyPr anchorCtr="0" anchor="b" bIns="91425" lIns="91425" spcFirstLastPara="1" rIns="91425" wrap="square" tIns="91425">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9" name="Google Shape;19;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cxnSp>
        <p:nvCxnSpPr>
          <p:cNvPr id="21" name="Google Shape;21;p4"/>
          <p:cNvCxnSpPr/>
          <p:nvPr/>
        </p:nvCxnSpPr>
        <p:spPr>
          <a:xfrm>
            <a:off x="492563" y="1260284"/>
            <a:ext cx="424800" cy="0"/>
          </a:xfrm>
          <a:prstGeom prst="straightConnector1">
            <a:avLst/>
          </a:prstGeom>
          <a:noFill/>
          <a:ln cap="flat" cmpd="sng" w="38100">
            <a:solidFill>
              <a:schemeClr val="accent4"/>
            </a:solidFill>
            <a:prstDash val="solid"/>
            <a:round/>
            <a:headEnd len="sm" w="sm" type="none"/>
            <a:tailEnd len="sm" w="sm" type="none"/>
          </a:ln>
        </p:spPr>
      </p:cxnSp>
      <p:sp>
        <p:nvSpPr>
          <p:cNvPr id="22" name="Google Shape;22;p4"/>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3" name="Google Shape;23;p4"/>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4" name="Google Shape;24;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5" name="Shape 25"/>
        <p:cNvGrpSpPr/>
        <p:nvPr/>
      </p:nvGrpSpPr>
      <p:grpSpPr>
        <a:xfrm>
          <a:off x="0" y="0"/>
          <a:ext cx="0" cy="0"/>
          <a:chOff x="0" y="0"/>
          <a:chExt cx="0" cy="0"/>
        </a:xfrm>
      </p:grpSpPr>
      <p:cxnSp>
        <p:nvCxnSpPr>
          <p:cNvPr id="26" name="Google Shape;26;p5"/>
          <p:cNvCxnSpPr/>
          <p:nvPr/>
        </p:nvCxnSpPr>
        <p:spPr>
          <a:xfrm>
            <a:off x="492563" y="1260284"/>
            <a:ext cx="424800" cy="0"/>
          </a:xfrm>
          <a:prstGeom prst="straightConnector1">
            <a:avLst/>
          </a:prstGeom>
          <a:noFill/>
          <a:ln cap="flat" cmpd="sng" w="38100">
            <a:solidFill>
              <a:schemeClr val="accent4"/>
            </a:solidFill>
            <a:prstDash val="solid"/>
            <a:round/>
            <a:headEnd len="sm" w="sm" type="none"/>
            <a:tailEnd len="sm" w="sm" type="none"/>
          </a:ln>
        </p:spPr>
      </p:cxnSp>
      <p:sp>
        <p:nvSpPr>
          <p:cNvPr id="27" name="Google Shape;27;p5"/>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8" name="Google Shape;28;p5"/>
          <p:cNvSpPr txBox="1"/>
          <p:nvPr>
            <p:ph idx="1" type="body"/>
          </p:nvPr>
        </p:nvSpPr>
        <p:spPr>
          <a:xfrm>
            <a:off x="387900" y="1489825"/>
            <a:ext cx="3999900" cy="30789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9" name="Google Shape;29;p5"/>
          <p:cNvSpPr txBox="1"/>
          <p:nvPr>
            <p:ph idx="2" type="body"/>
          </p:nvPr>
        </p:nvSpPr>
        <p:spPr>
          <a:xfrm>
            <a:off x="4756200" y="1489825"/>
            <a:ext cx="3999900" cy="30789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0" name="Google Shape;30;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1" name="Shape 31"/>
        <p:cNvGrpSpPr/>
        <p:nvPr/>
      </p:nvGrpSpPr>
      <p:grpSpPr>
        <a:xfrm>
          <a:off x="0" y="0"/>
          <a:ext cx="0" cy="0"/>
          <a:chOff x="0" y="0"/>
          <a:chExt cx="0" cy="0"/>
        </a:xfrm>
      </p:grpSpPr>
      <p:sp>
        <p:nvSpPr>
          <p:cNvPr id="32" name="Google Shape;32;p6"/>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3" name="Google Shape;33;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4" name="Shape 34"/>
        <p:cNvGrpSpPr/>
        <p:nvPr/>
      </p:nvGrpSpPr>
      <p:grpSpPr>
        <a:xfrm>
          <a:off x="0" y="0"/>
          <a:ext cx="0" cy="0"/>
          <a:chOff x="0" y="0"/>
          <a:chExt cx="0" cy="0"/>
        </a:xfrm>
      </p:grpSpPr>
      <p:cxnSp>
        <p:nvCxnSpPr>
          <p:cNvPr id="35" name="Google Shape;35;p7"/>
          <p:cNvCxnSpPr/>
          <p:nvPr/>
        </p:nvCxnSpPr>
        <p:spPr>
          <a:xfrm>
            <a:off x="489218" y="1412277"/>
            <a:ext cx="331500" cy="0"/>
          </a:xfrm>
          <a:prstGeom prst="straightConnector1">
            <a:avLst/>
          </a:prstGeom>
          <a:noFill/>
          <a:ln cap="flat" cmpd="sng" w="38100">
            <a:solidFill>
              <a:schemeClr val="accent4"/>
            </a:solidFill>
            <a:prstDash val="solid"/>
            <a:round/>
            <a:headEnd len="sm" w="sm" type="none"/>
            <a:tailEnd len="sm" w="sm" type="none"/>
          </a:ln>
        </p:spPr>
      </p:cxnSp>
      <p:sp>
        <p:nvSpPr>
          <p:cNvPr id="36" name="Google Shape;36;p7"/>
          <p:cNvSpPr txBox="1"/>
          <p:nvPr>
            <p:ph type="title"/>
          </p:nvPr>
        </p:nvSpPr>
        <p:spPr>
          <a:xfrm>
            <a:off x="3879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7" name="Google Shape;37;p7"/>
          <p:cNvSpPr txBox="1"/>
          <p:nvPr>
            <p:ph idx="1" type="body"/>
          </p:nvPr>
        </p:nvSpPr>
        <p:spPr>
          <a:xfrm>
            <a:off x="387900" y="1594025"/>
            <a:ext cx="2808000" cy="26811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8" name="Google Shape;38;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9" name="Shape 39"/>
        <p:cNvGrpSpPr/>
        <p:nvPr/>
      </p:nvGrpSpPr>
      <p:grpSpPr>
        <a:xfrm>
          <a:off x="0" y="0"/>
          <a:ext cx="0" cy="0"/>
          <a:chOff x="0" y="0"/>
          <a:chExt cx="0" cy="0"/>
        </a:xfrm>
      </p:grpSpPr>
      <p:sp>
        <p:nvSpPr>
          <p:cNvPr id="40" name="Google Shape;40;p8"/>
          <p:cNvSpPr txBox="1"/>
          <p:nvPr>
            <p:ph type="title"/>
          </p:nvPr>
        </p:nvSpPr>
        <p:spPr>
          <a:xfrm>
            <a:off x="490250" y="526350"/>
            <a:ext cx="56187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41" name="Google Shape;41;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2" name="Shape 42"/>
        <p:cNvGrpSpPr/>
        <p:nvPr/>
      </p:nvGrpSpPr>
      <p:grpSpPr>
        <a:xfrm>
          <a:off x="0" y="0"/>
          <a:ext cx="0" cy="0"/>
          <a:chOff x="0" y="0"/>
          <a:chExt cx="0" cy="0"/>
        </a:xfrm>
      </p:grpSpPr>
      <p:sp>
        <p:nvSpPr>
          <p:cNvPr id="43" name="Google Shape;43;p9"/>
          <p:cNvSpPr/>
          <p:nvPr/>
        </p:nvSpPr>
        <p:spPr>
          <a:xfrm>
            <a:off x="4572000" y="-75"/>
            <a:ext cx="4572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4" name="Google Shape;44;p9"/>
          <p:cNvCxnSpPr/>
          <p:nvPr/>
        </p:nvCxnSpPr>
        <p:spPr>
          <a:xfrm>
            <a:off x="5029675" y="4495503"/>
            <a:ext cx="540900" cy="0"/>
          </a:xfrm>
          <a:prstGeom prst="straightConnector1">
            <a:avLst/>
          </a:prstGeom>
          <a:noFill/>
          <a:ln cap="flat" cmpd="sng" w="38100">
            <a:solidFill>
              <a:schemeClr val="accent5"/>
            </a:solidFill>
            <a:prstDash val="solid"/>
            <a:round/>
            <a:headEnd len="sm" w="sm" type="none"/>
            <a:tailEnd len="sm" w="sm" type="none"/>
          </a:ln>
        </p:spPr>
      </p:cxnSp>
      <p:sp>
        <p:nvSpPr>
          <p:cNvPr id="45" name="Google Shape;45;p9"/>
          <p:cNvSpPr txBox="1"/>
          <p:nvPr>
            <p:ph type="title"/>
          </p:nvPr>
        </p:nvSpPr>
        <p:spPr>
          <a:xfrm>
            <a:off x="265500" y="1209075"/>
            <a:ext cx="4045200" cy="1506300"/>
          </a:xfrm>
          <a:prstGeom prst="rect">
            <a:avLst/>
          </a:prstGeom>
        </p:spPr>
        <p:txBody>
          <a:bodyPr anchorCtr="0" anchor="b" bIns="91425" lIns="91425" spcFirstLastPara="1" rIns="91425" wrap="square" tIns="91425">
            <a:no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46" name="Google Shape;46;p9"/>
          <p:cNvSpPr txBox="1"/>
          <p:nvPr>
            <p:ph idx="1" type="subTitle"/>
          </p:nvPr>
        </p:nvSpPr>
        <p:spPr>
          <a:xfrm>
            <a:off x="265500" y="2769001"/>
            <a:ext cx="4045200" cy="1345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accent5"/>
              </a:buClr>
              <a:buSzPts val="2100"/>
              <a:buNone/>
              <a:defRPr sz="2100">
                <a:solidFill>
                  <a:schemeClr val="accent5"/>
                </a:solidFill>
              </a:defRPr>
            </a:lvl1pPr>
            <a:lvl2pPr lvl="1" algn="ctr">
              <a:lnSpc>
                <a:spcPct val="100000"/>
              </a:lnSpc>
              <a:spcBef>
                <a:spcPts val="0"/>
              </a:spcBef>
              <a:spcAft>
                <a:spcPts val="0"/>
              </a:spcAft>
              <a:buClr>
                <a:schemeClr val="accent5"/>
              </a:buClr>
              <a:buSzPts val="2100"/>
              <a:buNone/>
              <a:defRPr sz="2100">
                <a:solidFill>
                  <a:schemeClr val="accent5"/>
                </a:solidFill>
              </a:defRPr>
            </a:lvl2pPr>
            <a:lvl3pPr lvl="2" algn="ctr">
              <a:lnSpc>
                <a:spcPct val="100000"/>
              </a:lnSpc>
              <a:spcBef>
                <a:spcPts val="0"/>
              </a:spcBef>
              <a:spcAft>
                <a:spcPts val="0"/>
              </a:spcAft>
              <a:buClr>
                <a:schemeClr val="accent5"/>
              </a:buClr>
              <a:buSzPts val="2100"/>
              <a:buNone/>
              <a:defRPr sz="2100">
                <a:solidFill>
                  <a:schemeClr val="accent5"/>
                </a:solidFill>
              </a:defRPr>
            </a:lvl3pPr>
            <a:lvl4pPr lvl="3" algn="ctr">
              <a:lnSpc>
                <a:spcPct val="100000"/>
              </a:lnSpc>
              <a:spcBef>
                <a:spcPts val="0"/>
              </a:spcBef>
              <a:spcAft>
                <a:spcPts val="0"/>
              </a:spcAft>
              <a:buClr>
                <a:schemeClr val="accent5"/>
              </a:buClr>
              <a:buSzPts val="2100"/>
              <a:buNone/>
              <a:defRPr sz="2100">
                <a:solidFill>
                  <a:schemeClr val="accent5"/>
                </a:solidFill>
              </a:defRPr>
            </a:lvl4pPr>
            <a:lvl5pPr lvl="4" algn="ctr">
              <a:lnSpc>
                <a:spcPct val="100000"/>
              </a:lnSpc>
              <a:spcBef>
                <a:spcPts val="0"/>
              </a:spcBef>
              <a:spcAft>
                <a:spcPts val="0"/>
              </a:spcAft>
              <a:buClr>
                <a:schemeClr val="accent5"/>
              </a:buClr>
              <a:buSzPts val="2100"/>
              <a:buNone/>
              <a:defRPr sz="2100">
                <a:solidFill>
                  <a:schemeClr val="accent5"/>
                </a:solidFill>
              </a:defRPr>
            </a:lvl5pPr>
            <a:lvl6pPr lvl="5" algn="ctr">
              <a:lnSpc>
                <a:spcPct val="100000"/>
              </a:lnSpc>
              <a:spcBef>
                <a:spcPts val="0"/>
              </a:spcBef>
              <a:spcAft>
                <a:spcPts val="0"/>
              </a:spcAft>
              <a:buClr>
                <a:schemeClr val="accent5"/>
              </a:buClr>
              <a:buSzPts val="2100"/>
              <a:buNone/>
              <a:defRPr sz="2100">
                <a:solidFill>
                  <a:schemeClr val="accent5"/>
                </a:solidFill>
              </a:defRPr>
            </a:lvl6pPr>
            <a:lvl7pPr lvl="6" algn="ctr">
              <a:lnSpc>
                <a:spcPct val="100000"/>
              </a:lnSpc>
              <a:spcBef>
                <a:spcPts val="0"/>
              </a:spcBef>
              <a:spcAft>
                <a:spcPts val="0"/>
              </a:spcAft>
              <a:buClr>
                <a:schemeClr val="accent5"/>
              </a:buClr>
              <a:buSzPts val="2100"/>
              <a:buNone/>
              <a:defRPr sz="2100">
                <a:solidFill>
                  <a:schemeClr val="accent5"/>
                </a:solidFill>
              </a:defRPr>
            </a:lvl7pPr>
            <a:lvl8pPr lvl="7" algn="ctr">
              <a:lnSpc>
                <a:spcPct val="100000"/>
              </a:lnSpc>
              <a:spcBef>
                <a:spcPts val="0"/>
              </a:spcBef>
              <a:spcAft>
                <a:spcPts val="0"/>
              </a:spcAft>
              <a:buClr>
                <a:schemeClr val="accent5"/>
              </a:buClr>
              <a:buSzPts val="2100"/>
              <a:buNone/>
              <a:defRPr sz="2100">
                <a:solidFill>
                  <a:schemeClr val="accent5"/>
                </a:solidFill>
              </a:defRPr>
            </a:lvl8pPr>
            <a:lvl9pPr lvl="8" algn="ctr">
              <a:lnSpc>
                <a:spcPct val="100000"/>
              </a:lnSpc>
              <a:spcBef>
                <a:spcPts val="0"/>
              </a:spcBef>
              <a:spcAft>
                <a:spcPts val="0"/>
              </a:spcAft>
              <a:buClr>
                <a:schemeClr val="accent5"/>
              </a:buClr>
              <a:buSzPts val="2100"/>
              <a:buNone/>
              <a:defRPr sz="2100">
                <a:solidFill>
                  <a:schemeClr val="accent5"/>
                </a:solidFill>
              </a:defRPr>
            </a:lvl9pPr>
          </a:lstStyle>
          <a:p/>
        </p:txBody>
      </p:sp>
      <p:sp>
        <p:nvSpPr>
          <p:cNvPr id="47" name="Google Shape;47;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8" name="Google Shape;48;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9" name="Shape 49"/>
        <p:cNvGrpSpPr/>
        <p:nvPr/>
      </p:nvGrpSpPr>
      <p:grpSpPr>
        <a:xfrm>
          <a:off x="0" y="0"/>
          <a:ext cx="0" cy="0"/>
          <a:chOff x="0" y="0"/>
          <a:chExt cx="0" cy="0"/>
        </a:xfrm>
      </p:grpSpPr>
      <p:sp>
        <p:nvSpPr>
          <p:cNvPr id="50" name="Google Shape;50;p10"/>
          <p:cNvSpPr txBox="1"/>
          <p:nvPr>
            <p:ph idx="1" type="body"/>
          </p:nvPr>
        </p:nvSpPr>
        <p:spPr>
          <a:xfrm>
            <a:off x="319500" y="4233725"/>
            <a:ext cx="5998800" cy="5988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Font typeface="Roboto Slab"/>
              <a:buNone/>
              <a:defRPr>
                <a:latin typeface="Roboto Slab"/>
                <a:ea typeface="Roboto Slab"/>
                <a:cs typeface="Roboto Slab"/>
                <a:sym typeface="Roboto Slab"/>
              </a:defRPr>
            </a:lvl1pPr>
          </a:lstStyle>
          <a:p/>
        </p:txBody>
      </p:sp>
      <p:sp>
        <p:nvSpPr>
          <p:cNvPr id="51" name="Google Shape;51;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arina">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87900" y="458025"/>
            <a:ext cx="8368200" cy="686100"/>
          </a:xfrm>
          <a:prstGeom prst="rect">
            <a:avLst/>
          </a:prstGeom>
          <a:noFill/>
          <a:ln>
            <a:noFill/>
          </a:ln>
        </p:spPr>
        <p:txBody>
          <a:bodyPr anchorCtr="0" anchor="b" bIns="91425" lIns="91425" spcFirstLastPara="1" rIns="91425" wrap="square" tIns="91425">
            <a:noAutofit/>
          </a:bodyPr>
          <a:lstStyle>
            <a:lvl1pPr lv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1pPr>
            <a:lvl2pPr lvl="1">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2pPr>
            <a:lvl3pPr lvl="2">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3pPr>
            <a:lvl4pPr lvl="3">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4pPr>
            <a:lvl5pPr lvl="4">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5pPr>
            <a:lvl6pPr lvl="5">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6pPr>
            <a:lvl7pPr lvl="6">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7pPr>
            <a:lvl8pPr lvl="7">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8pPr>
            <a:lvl9pPr lvl="8">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9pPr>
          </a:lstStyle>
          <a:p/>
        </p:txBody>
      </p:sp>
      <p:sp>
        <p:nvSpPr>
          <p:cNvPr id="7" name="Google Shape;7;p1"/>
          <p:cNvSpPr txBox="1"/>
          <p:nvPr>
            <p:ph idx="1" type="body"/>
          </p:nvPr>
        </p:nvSpPr>
        <p:spPr>
          <a:xfrm>
            <a:off x="387900" y="1489824"/>
            <a:ext cx="8368200" cy="30789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1pPr>
            <a:lvl2pPr indent="-317500" lvl="1" marL="9144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2pPr>
            <a:lvl3pPr indent="-317500" lvl="2" marL="13716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3pPr>
            <a:lvl4pPr indent="-317500" lvl="3" marL="18288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4pPr>
            <a:lvl5pPr indent="-317500" lvl="4" marL="22860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5pPr>
            <a:lvl6pPr indent="-317500" lvl="5" marL="27432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6pPr>
            <a:lvl7pPr indent="-317500" lvl="6" marL="32004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7pPr>
            <a:lvl8pPr indent="-317500" lvl="7" marL="36576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8pPr>
            <a:lvl9pPr indent="-317500" lvl="8" marL="4114800">
              <a:lnSpc>
                <a:spcPct val="115000"/>
              </a:lnSpc>
              <a:spcBef>
                <a:spcPts val="1600"/>
              </a:spcBef>
              <a:spcAft>
                <a:spcPts val="1600"/>
              </a:spcAft>
              <a:buClr>
                <a:schemeClr val="dk1"/>
              </a:buClr>
              <a:buSzPts val="1400"/>
              <a:buFont typeface="Roboto"/>
              <a:buChar char="■"/>
              <a:defRPr>
                <a:solidFill>
                  <a:schemeClr val="dk1"/>
                </a:solidFill>
                <a:latin typeface="Roboto"/>
                <a:ea typeface="Roboto"/>
                <a:cs typeface="Roboto"/>
                <a:sym typeface="Robo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1"/>
                </a:solidFill>
                <a:latin typeface="Roboto"/>
                <a:ea typeface="Roboto"/>
                <a:cs typeface="Roboto"/>
                <a:sym typeface="Roboto"/>
              </a:defRPr>
            </a:lvl1pPr>
            <a:lvl2pPr lvl="1" algn="r">
              <a:buNone/>
              <a:defRPr sz="1000">
                <a:solidFill>
                  <a:schemeClr val="dk1"/>
                </a:solidFill>
                <a:latin typeface="Roboto"/>
                <a:ea typeface="Roboto"/>
                <a:cs typeface="Roboto"/>
                <a:sym typeface="Roboto"/>
              </a:defRPr>
            </a:lvl2pPr>
            <a:lvl3pPr lvl="2" algn="r">
              <a:buNone/>
              <a:defRPr sz="1000">
                <a:solidFill>
                  <a:schemeClr val="dk1"/>
                </a:solidFill>
                <a:latin typeface="Roboto"/>
                <a:ea typeface="Roboto"/>
                <a:cs typeface="Roboto"/>
                <a:sym typeface="Roboto"/>
              </a:defRPr>
            </a:lvl3pPr>
            <a:lvl4pPr lvl="3" algn="r">
              <a:buNone/>
              <a:defRPr sz="1000">
                <a:solidFill>
                  <a:schemeClr val="dk1"/>
                </a:solidFill>
                <a:latin typeface="Roboto"/>
                <a:ea typeface="Roboto"/>
                <a:cs typeface="Roboto"/>
                <a:sym typeface="Roboto"/>
              </a:defRPr>
            </a:lvl4pPr>
            <a:lvl5pPr lvl="4" algn="r">
              <a:buNone/>
              <a:defRPr sz="1000">
                <a:solidFill>
                  <a:schemeClr val="dk1"/>
                </a:solidFill>
                <a:latin typeface="Roboto"/>
                <a:ea typeface="Roboto"/>
                <a:cs typeface="Roboto"/>
                <a:sym typeface="Roboto"/>
              </a:defRPr>
            </a:lvl5pPr>
            <a:lvl6pPr lvl="5" algn="r">
              <a:buNone/>
              <a:defRPr sz="1000">
                <a:solidFill>
                  <a:schemeClr val="dk1"/>
                </a:solidFill>
                <a:latin typeface="Roboto"/>
                <a:ea typeface="Roboto"/>
                <a:cs typeface="Roboto"/>
                <a:sym typeface="Roboto"/>
              </a:defRPr>
            </a:lvl6pPr>
            <a:lvl7pPr lvl="6" algn="r">
              <a:buNone/>
              <a:defRPr sz="1000">
                <a:solidFill>
                  <a:schemeClr val="dk1"/>
                </a:solidFill>
                <a:latin typeface="Roboto"/>
                <a:ea typeface="Roboto"/>
                <a:cs typeface="Roboto"/>
                <a:sym typeface="Roboto"/>
              </a:defRPr>
            </a:lvl7pPr>
            <a:lvl8pPr lvl="7" algn="r">
              <a:buNone/>
              <a:defRPr sz="1000">
                <a:solidFill>
                  <a:schemeClr val="dk1"/>
                </a:solidFill>
                <a:latin typeface="Roboto"/>
                <a:ea typeface="Roboto"/>
                <a:cs typeface="Roboto"/>
                <a:sym typeface="Roboto"/>
              </a:defRPr>
            </a:lvl8pPr>
            <a:lvl9pPr lvl="8" algn="r">
              <a:buNone/>
              <a:defRPr sz="1000">
                <a:solidFill>
                  <a:schemeClr val="dk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3.jpg"/><Relationship Id="rId4" Type="http://schemas.openxmlformats.org/officeDocument/2006/relationships/image" Target="../media/image6.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1.png"/><Relationship Id="rId4" Type="http://schemas.openxmlformats.org/officeDocument/2006/relationships/image" Target="../media/image7.png"/><Relationship Id="rId5"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7.jpg"/><Relationship Id="rId4" Type="http://schemas.openxmlformats.org/officeDocument/2006/relationships/image" Target="../media/image12.jpg"/><Relationship Id="rId5" Type="http://schemas.openxmlformats.org/officeDocument/2006/relationships/image" Target="../media/image16.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4.jpg"/><Relationship Id="rId4" Type="http://schemas.openxmlformats.org/officeDocument/2006/relationships/image" Target="../media/image10.jpg"/><Relationship Id="rId5" Type="http://schemas.openxmlformats.org/officeDocument/2006/relationships/image" Target="../media/image8.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23.png"/><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9.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20.pn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4.jpg"/><Relationship Id="rId4"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sp>
        <p:nvSpPr>
          <p:cNvPr id="63" name="Google Shape;63;p13"/>
          <p:cNvSpPr txBox="1"/>
          <p:nvPr>
            <p:ph type="ctrTitle"/>
          </p:nvPr>
        </p:nvSpPr>
        <p:spPr>
          <a:xfrm>
            <a:off x="1680302" y="1188925"/>
            <a:ext cx="5783400" cy="1457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Cheverly Village Nutrition Program</a:t>
            </a:r>
            <a:endParaRPr/>
          </a:p>
        </p:txBody>
      </p:sp>
      <p:sp>
        <p:nvSpPr>
          <p:cNvPr id="64" name="Google Shape;64;p13"/>
          <p:cNvSpPr txBox="1"/>
          <p:nvPr>
            <p:ph idx="1" type="subTitle"/>
          </p:nvPr>
        </p:nvSpPr>
        <p:spPr>
          <a:xfrm>
            <a:off x="1494300" y="3077775"/>
            <a:ext cx="6155400" cy="909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Lauryn Woodruff, Myesha Rolle, Naima Costello, Kyungjin Hong (Jeanie)</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22"/>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Target Group Assessment</a:t>
            </a:r>
            <a:endParaRPr/>
          </a:p>
        </p:txBody>
      </p:sp>
      <p:sp>
        <p:nvSpPr>
          <p:cNvPr id="136" name="Google Shape;136;p22"/>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70% of people in PG county aged 65+ have Hypertension </a:t>
            </a:r>
            <a:endParaRPr/>
          </a:p>
          <a:p>
            <a:pPr indent="-342900" lvl="0" marL="457200" rtl="0" algn="l">
              <a:spcBef>
                <a:spcPts val="0"/>
              </a:spcBef>
              <a:spcAft>
                <a:spcPts val="0"/>
              </a:spcAft>
              <a:buSzPts val="1800"/>
              <a:buChar char="●"/>
            </a:pPr>
            <a:r>
              <a:rPr lang="en"/>
              <a:t>Only 26.4% of elderly people in PG county consume fruits and vegetables</a:t>
            </a:r>
            <a:endParaRPr/>
          </a:p>
        </p:txBody>
      </p:sp>
      <p:pic>
        <p:nvPicPr>
          <p:cNvPr descr="A screenshot of a cell phone&#10;&#10;Description automatically generated" id="137" name="Google Shape;137;p22"/>
          <p:cNvPicPr preferRelativeResize="0"/>
          <p:nvPr/>
        </p:nvPicPr>
        <p:blipFill>
          <a:blip r:embed="rId3">
            <a:alphaModFix/>
          </a:blip>
          <a:stretch>
            <a:fillRect/>
          </a:stretch>
        </p:blipFill>
        <p:spPr>
          <a:xfrm>
            <a:off x="61525" y="2975500"/>
            <a:ext cx="4703625" cy="1318450"/>
          </a:xfrm>
          <a:prstGeom prst="rect">
            <a:avLst/>
          </a:prstGeom>
          <a:noFill/>
          <a:ln>
            <a:noFill/>
          </a:ln>
        </p:spPr>
      </p:pic>
      <p:pic>
        <p:nvPicPr>
          <p:cNvPr descr="A screenshot of a cell phone&#10;&#10;Description automatically generated" id="138" name="Google Shape;138;p22"/>
          <p:cNvPicPr preferRelativeResize="0"/>
          <p:nvPr/>
        </p:nvPicPr>
        <p:blipFill>
          <a:blip r:embed="rId4">
            <a:alphaModFix/>
          </a:blip>
          <a:stretch>
            <a:fillRect/>
          </a:stretch>
        </p:blipFill>
        <p:spPr>
          <a:xfrm>
            <a:off x="4839025" y="2975500"/>
            <a:ext cx="4247825" cy="17109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23"/>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Target Group Assessment</a:t>
            </a:r>
            <a:endParaRPr/>
          </a:p>
        </p:txBody>
      </p:sp>
      <p:sp>
        <p:nvSpPr>
          <p:cNvPr id="144" name="Google Shape;144;p23"/>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Resources Available</a:t>
            </a:r>
            <a:endParaRPr/>
          </a:p>
          <a:p>
            <a:pPr indent="-342900" lvl="0" marL="457200" rtl="0" algn="l">
              <a:spcBef>
                <a:spcPts val="1600"/>
              </a:spcBef>
              <a:spcAft>
                <a:spcPts val="0"/>
              </a:spcAft>
              <a:buSzPts val="1800"/>
              <a:buChar char="●"/>
            </a:pPr>
            <a:r>
              <a:rPr lang="en"/>
              <a:t>PG County State Office on Aging and Disabilities Services</a:t>
            </a:r>
            <a:endParaRPr/>
          </a:p>
          <a:p>
            <a:pPr indent="-317500" lvl="1" marL="914400" rtl="0" algn="l">
              <a:spcBef>
                <a:spcPts val="0"/>
              </a:spcBef>
              <a:spcAft>
                <a:spcPts val="0"/>
              </a:spcAft>
              <a:buSzPts val="1400"/>
              <a:buChar char="○"/>
            </a:pPr>
            <a:r>
              <a:rPr lang="en"/>
              <a:t>Nutrition Program: Home delivered meals and Congregate meals</a:t>
            </a:r>
            <a:endParaRPr/>
          </a:p>
          <a:p>
            <a:pPr indent="-317500" lvl="1" marL="914400" rtl="0" algn="l">
              <a:spcBef>
                <a:spcPts val="0"/>
              </a:spcBef>
              <a:spcAft>
                <a:spcPts val="0"/>
              </a:spcAft>
              <a:buSzPts val="1400"/>
              <a:buChar char="○"/>
            </a:pPr>
            <a:r>
              <a:rPr lang="en"/>
              <a:t>Health Promotion Program: Health screening, health education, medication management, etc.</a:t>
            </a:r>
            <a:endParaRPr/>
          </a:p>
          <a:p>
            <a:pPr indent="-342900" lvl="0" marL="457200" rtl="0" algn="l">
              <a:spcBef>
                <a:spcPts val="0"/>
              </a:spcBef>
              <a:spcAft>
                <a:spcPts val="0"/>
              </a:spcAft>
              <a:buSzPts val="1800"/>
              <a:buChar char="●"/>
            </a:pPr>
            <a:r>
              <a:rPr lang="en"/>
              <a:t>PG County Department of Parks and Recreation</a:t>
            </a:r>
            <a:endParaRPr/>
          </a:p>
          <a:p>
            <a:pPr indent="-317500" lvl="1" marL="914400" rtl="0" algn="l">
              <a:spcBef>
                <a:spcPts val="0"/>
              </a:spcBef>
              <a:spcAft>
                <a:spcPts val="0"/>
              </a:spcAft>
              <a:buSzPts val="1400"/>
              <a:buChar char="○"/>
            </a:pPr>
            <a:r>
              <a:rPr lang="en"/>
              <a:t>Senior Days</a:t>
            </a:r>
            <a:endParaRPr/>
          </a:p>
          <a:p>
            <a:pPr indent="-317500" lvl="1" marL="914400" rtl="0" algn="l">
              <a:spcBef>
                <a:spcPts val="0"/>
              </a:spcBef>
              <a:spcAft>
                <a:spcPts val="0"/>
              </a:spcAft>
              <a:buSzPts val="1400"/>
              <a:buChar char="○"/>
            </a:pPr>
            <a:r>
              <a:rPr lang="en"/>
              <a:t>Club 300</a:t>
            </a:r>
            <a:endParaRPr/>
          </a:p>
          <a:p>
            <a:pPr indent="-342900" lvl="0" marL="457200" rtl="0" algn="l">
              <a:spcBef>
                <a:spcPts val="0"/>
              </a:spcBef>
              <a:spcAft>
                <a:spcPts val="0"/>
              </a:spcAft>
              <a:buSzPts val="1800"/>
              <a:buChar char="●"/>
            </a:pPr>
            <a:r>
              <a:rPr lang="en"/>
              <a:t>Cheverly Village Movement</a:t>
            </a:r>
            <a:endParaRPr/>
          </a:p>
          <a:p>
            <a:pPr indent="-317500" lvl="1" marL="914400" rtl="0" algn="l">
              <a:spcBef>
                <a:spcPts val="0"/>
              </a:spcBef>
              <a:spcAft>
                <a:spcPts val="0"/>
              </a:spcAft>
              <a:buSzPts val="1400"/>
              <a:buChar char="○"/>
            </a:pPr>
            <a:r>
              <a:rPr lang="en"/>
              <a:t>Nature Walks</a:t>
            </a:r>
            <a:endParaRPr/>
          </a:p>
        </p:txBody>
      </p:sp>
      <p:pic>
        <p:nvPicPr>
          <p:cNvPr id="145" name="Google Shape;145;p23"/>
          <p:cNvPicPr preferRelativeResize="0"/>
          <p:nvPr/>
        </p:nvPicPr>
        <p:blipFill rotWithShape="1">
          <a:blip r:embed="rId3">
            <a:alphaModFix/>
          </a:blip>
          <a:srcRect b="4834" l="6366" r="6418" t="10347"/>
          <a:stretch/>
        </p:blipFill>
        <p:spPr>
          <a:xfrm>
            <a:off x="7810857" y="3417988"/>
            <a:ext cx="945243" cy="959625"/>
          </a:xfrm>
          <a:prstGeom prst="rect">
            <a:avLst/>
          </a:prstGeom>
          <a:noFill/>
          <a:ln>
            <a:noFill/>
          </a:ln>
        </p:spPr>
      </p:pic>
      <p:pic>
        <p:nvPicPr>
          <p:cNvPr id="146" name="Google Shape;146;p23"/>
          <p:cNvPicPr preferRelativeResize="0"/>
          <p:nvPr/>
        </p:nvPicPr>
        <p:blipFill>
          <a:blip r:embed="rId4">
            <a:alphaModFix/>
          </a:blip>
          <a:stretch>
            <a:fillRect/>
          </a:stretch>
        </p:blipFill>
        <p:spPr>
          <a:xfrm>
            <a:off x="5727750" y="4417450"/>
            <a:ext cx="3305170" cy="495300"/>
          </a:xfrm>
          <a:prstGeom prst="rect">
            <a:avLst/>
          </a:prstGeom>
          <a:noFill/>
          <a:ln>
            <a:noFill/>
          </a:ln>
        </p:spPr>
      </p:pic>
      <p:pic>
        <p:nvPicPr>
          <p:cNvPr id="147" name="Google Shape;147;p23"/>
          <p:cNvPicPr preferRelativeResize="0"/>
          <p:nvPr/>
        </p:nvPicPr>
        <p:blipFill>
          <a:blip r:embed="rId5">
            <a:alphaModFix/>
          </a:blip>
          <a:stretch>
            <a:fillRect/>
          </a:stretch>
        </p:blipFill>
        <p:spPr>
          <a:xfrm>
            <a:off x="6198850" y="3464624"/>
            <a:ext cx="1359900" cy="8663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24"/>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Target Group Assessment</a:t>
            </a:r>
            <a:endParaRPr/>
          </a:p>
        </p:txBody>
      </p:sp>
      <p:sp>
        <p:nvSpPr>
          <p:cNvPr id="153" name="Google Shape;153;p24"/>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Gaps in Resources</a:t>
            </a:r>
            <a:endParaRPr/>
          </a:p>
          <a:p>
            <a:pPr indent="-342900" lvl="0" marL="457200" rtl="0" algn="l">
              <a:spcBef>
                <a:spcPts val="1600"/>
              </a:spcBef>
              <a:spcAft>
                <a:spcPts val="0"/>
              </a:spcAft>
              <a:buSzPts val="1800"/>
              <a:buChar char="●"/>
            </a:pPr>
            <a:r>
              <a:rPr lang="en"/>
              <a:t>Travel</a:t>
            </a:r>
            <a:endParaRPr/>
          </a:p>
          <a:p>
            <a:pPr indent="-317500" lvl="1" marL="914400" rtl="0" algn="l">
              <a:spcBef>
                <a:spcPts val="0"/>
              </a:spcBef>
              <a:spcAft>
                <a:spcPts val="0"/>
              </a:spcAft>
              <a:buSzPts val="1400"/>
              <a:buChar char="○"/>
            </a:pPr>
            <a:r>
              <a:rPr lang="en"/>
              <a:t>Not in the community of Cheverly</a:t>
            </a:r>
            <a:endParaRPr/>
          </a:p>
          <a:p>
            <a:pPr indent="-342900" lvl="0" marL="457200" rtl="0" algn="l">
              <a:spcBef>
                <a:spcPts val="0"/>
              </a:spcBef>
              <a:spcAft>
                <a:spcPts val="0"/>
              </a:spcAft>
              <a:buSzPts val="1800"/>
              <a:buChar char="●"/>
            </a:pPr>
            <a:r>
              <a:rPr lang="en"/>
              <a:t>Financial</a:t>
            </a:r>
            <a:endParaRPr/>
          </a:p>
          <a:p>
            <a:pPr indent="-317500" lvl="1" marL="914400" rtl="0" algn="l">
              <a:spcBef>
                <a:spcPts val="0"/>
              </a:spcBef>
              <a:spcAft>
                <a:spcPts val="0"/>
              </a:spcAft>
              <a:buSzPts val="1400"/>
              <a:buChar char="○"/>
            </a:pPr>
            <a:r>
              <a:rPr lang="en"/>
              <a:t>Income based programs excludes many seniors </a:t>
            </a:r>
            <a:endParaRPr/>
          </a:p>
          <a:p>
            <a:pPr indent="-342900" lvl="0" marL="457200" rtl="0" algn="l">
              <a:spcBef>
                <a:spcPts val="0"/>
              </a:spcBef>
              <a:spcAft>
                <a:spcPts val="0"/>
              </a:spcAft>
              <a:buSzPts val="1800"/>
              <a:buChar char="●"/>
            </a:pPr>
            <a:r>
              <a:rPr lang="en"/>
              <a:t>Technology</a:t>
            </a:r>
            <a:endParaRPr/>
          </a:p>
          <a:p>
            <a:pPr indent="-317500" lvl="1" marL="914400" rtl="0" algn="l">
              <a:spcBef>
                <a:spcPts val="0"/>
              </a:spcBef>
              <a:spcAft>
                <a:spcPts val="0"/>
              </a:spcAft>
              <a:buSzPts val="1400"/>
              <a:buChar char="○"/>
            </a:pPr>
            <a:r>
              <a:rPr lang="en"/>
              <a:t>Access and ability to find resources</a:t>
            </a:r>
            <a:endParaRPr/>
          </a:p>
          <a:p>
            <a:pPr indent="0" lvl="0" marL="0" rtl="0" algn="l">
              <a:spcBef>
                <a:spcPts val="1600"/>
              </a:spcBef>
              <a:spcAft>
                <a:spcPts val="1600"/>
              </a:spcAft>
              <a:buNone/>
            </a:pPr>
            <a:r>
              <a:t/>
            </a:r>
            <a:endParaRPr/>
          </a:p>
        </p:txBody>
      </p:sp>
      <p:pic>
        <p:nvPicPr>
          <p:cNvPr id="154" name="Google Shape;154;p24"/>
          <p:cNvPicPr preferRelativeResize="0"/>
          <p:nvPr/>
        </p:nvPicPr>
        <p:blipFill rotWithShape="1">
          <a:blip r:embed="rId3">
            <a:alphaModFix/>
          </a:blip>
          <a:srcRect b="5068" l="1264" r="2219" t="7088"/>
          <a:stretch/>
        </p:blipFill>
        <p:spPr>
          <a:xfrm>
            <a:off x="4672400" y="1144125"/>
            <a:ext cx="4129476" cy="9806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25"/>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Intervention:</a:t>
            </a:r>
            <a:endParaRPr/>
          </a:p>
          <a:p>
            <a:pPr indent="0" lvl="0" marL="0" rtl="0" algn="l">
              <a:spcBef>
                <a:spcPts val="0"/>
              </a:spcBef>
              <a:spcAft>
                <a:spcPts val="0"/>
              </a:spcAft>
              <a:buNone/>
            </a:pPr>
            <a:r>
              <a:rPr lang="en"/>
              <a:t>Cheverly Village Nutrition Program</a:t>
            </a:r>
            <a:endParaRPr/>
          </a:p>
        </p:txBody>
      </p:sp>
      <p:sp>
        <p:nvSpPr>
          <p:cNvPr id="160" name="Google Shape;160;p25"/>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p>
            <a:pPr indent="-381000" lvl="0" marL="457200" rtl="0" algn="l">
              <a:spcBef>
                <a:spcPts val="0"/>
              </a:spcBef>
              <a:spcAft>
                <a:spcPts val="0"/>
              </a:spcAft>
              <a:buSzPts val="2400"/>
              <a:buChar char="-"/>
            </a:pPr>
            <a:r>
              <a:rPr lang="en" sz="2400" u="sng"/>
              <a:t>Target population</a:t>
            </a:r>
            <a:r>
              <a:rPr lang="en" sz="2400"/>
              <a:t>: Cheverly village movement- older adults aged 65 and up </a:t>
            </a:r>
            <a:endParaRPr sz="2400"/>
          </a:p>
          <a:p>
            <a:pPr indent="-381000" lvl="0" marL="457200" rtl="0" algn="l">
              <a:spcBef>
                <a:spcPts val="0"/>
              </a:spcBef>
              <a:spcAft>
                <a:spcPts val="0"/>
              </a:spcAft>
              <a:buSzPts val="2400"/>
              <a:buChar char="-"/>
            </a:pPr>
            <a:r>
              <a:rPr lang="en" sz="2400" u="sng"/>
              <a:t>Time frame</a:t>
            </a:r>
            <a:r>
              <a:rPr lang="en" sz="2400"/>
              <a:t>: One year (May 2020 to May 2021)</a:t>
            </a:r>
            <a:endParaRPr sz="2400"/>
          </a:p>
          <a:p>
            <a:pPr indent="-381000" lvl="0" marL="457200" rtl="0" algn="l">
              <a:spcBef>
                <a:spcPts val="0"/>
              </a:spcBef>
              <a:spcAft>
                <a:spcPts val="0"/>
              </a:spcAft>
              <a:buSzPts val="2400"/>
              <a:buChar char="-"/>
            </a:pPr>
            <a:r>
              <a:rPr lang="en" sz="2400" u="sng"/>
              <a:t>Action:</a:t>
            </a:r>
            <a:r>
              <a:rPr lang="en" sz="2400"/>
              <a:t> Reduce high blood pressure in older adults </a:t>
            </a:r>
            <a:endParaRPr sz="2400"/>
          </a:p>
          <a:p>
            <a:pPr indent="-381000" lvl="0" marL="457200" rtl="0" algn="l">
              <a:spcBef>
                <a:spcPts val="0"/>
              </a:spcBef>
              <a:spcAft>
                <a:spcPts val="0"/>
              </a:spcAft>
              <a:buSzPts val="2400"/>
              <a:buChar char="-"/>
            </a:pPr>
            <a:r>
              <a:rPr lang="en" sz="2400" u="sng"/>
              <a:t>Indication of Success</a:t>
            </a:r>
            <a:r>
              <a:rPr lang="en" sz="2400"/>
              <a:t>: Decreased high blood pressure  </a:t>
            </a:r>
            <a:endParaRPr sz="24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26"/>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Intervention Design: Plan of Action</a:t>
            </a:r>
            <a:endParaRPr/>
          </a:p>
        </p:txBody>
      </p:sp>
      <p:sp>
        <p:nvSpPr>
          <p:cNvPr id="166" name="Google Shape;166;p26"/>
          <p:cNvSpPr txBox="1"/>
          <p:nvPr>
            <p:ph idx="1" type="body"/>
          </p:nvPr>
        </p:nvSpPr>
        <p:spPr>
          <a:xfrm>
            <a:off x="387900" y="1489825"/>
            <a:ext cx="8368200" cy="2528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2400"/>
              <a:t>The goal of t</a:t>
            </a:r>
            <a:r>
              <a:rPr lang="en" sz="2400"/>
              <a:t>he Cheverly Village Nutrition Program is (1) to reduce high blood pressure, (2) improve fruit and vegetable intake, and (3) increase physical activity in adults ages 65 and up in the Cheverly Village movement. </a:t>
            </a:r>
            <a:endParaRPr sz="2400"/>
          </a:p>
        </p:txBody>
      </p:sp>
      <p:pic>
        <p:nvPicPr>
          <p:cNvPr id="167" name="Google Shape;167;p26"/>
          <p:cNvPicPr preferRelativeResize="0"/>
          <p:nvPr/>
        </p:nvPicPr>
        <p:blipFill>
          <a:blip r:embed="rId3">
            <a:alphaModFix/>
          </a:blip>
          <a:stretch>
            <a:fillRect/>
          </a:stretch>
        </p:blipFill>
        <p:spPr>
          <a:xfrm>
            <a:off x="2929750" y="3492662"/>
            <a:ext cx="2784799" cy="1392413"/>
          </a:xfrm>
          <a:prstGeom prst="rect">
            <a:avLst/>
          </a:prstGeom>
          <a:noFill/>
          <a:ln>
            <a:noFill/>
          </a:ln>
        </p:spPr>
      </p:pic>
      <p:pic>
        <p:nvPicPr>
          <p:cNvPr id="168" name="Google Shape;168;p26"/>
          <p:cNvPicPr preferRelativeResize="0"/>
          <p:nvPr/>
        </p:nvPicPr>
        <p:blipFill>
          <a:blip r:embed="rId4">
            <a:alphaModFix/>
          </a:blip>
          <a:stretch>
            <a:fillRect/>
          </a:stretch>
        </p:blipFill>
        <p:spPr>
          <a:xfrm>
            <a:off x="5714551" y="3492650"/>
            <a:ext cx="2088065" cy="1392425"/>
          </a:xfrm>
          <a:prstGeom prst="rect">
            <a:avLst/>
          </a:prstGeom>
          <a:noFill/>
          <a:ln>
            <a:noFill/>
          </a:ln>
        </p:spPr>
      </p:pic>
      <p:pic>
        <p:nvPicPr>
          <p:cNvPr id="169" name="Google Shape;169;p26"/>
          <p:cNvPicPr preferRelativeResize="0"/>
          <p:nvPr/>
        </p:nvPicPr>
        <p:blipFill>
          <a:blip r:embed="rId5">
            <a:alphaModFix/>
          </a:blip>
          <a:stretch>
            <a:fillRect/>
          </a:stretch>
        </p:blipFill>
        <p:spPr>
          <a:xfrm>
            <a:off x="1401950" y="3395250"/>
            <a:ext cx="1527798" cy="148982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27"/>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Fruit and Vegetable Intake Objectives</a:t>
            </a:r>
            <a:endParaRPr/>
          </a:p>
        </p:txBody>
      </p:sp>
      <p:sp>
        <p:nvSpPr>
          <p:cNvPr id="175" name="Google Shape;175;p27"/>
          <p:cNvSpPr txBox="1"/>
          <p:nvPr>
            <p:ph idx="1" type="body"/>
          </p:nvPr>
        </p:nvSpPr>
        <p:spPr>
          <a:xfrm>
            <a:off x="387900" y="2659500"/>
            <a:ext cx="2634000" cy="218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t>Outcome:</a:t>
            </a:r>
            <a:endParaRPr u="sng"/>
          </a:p>
          <a:p>
            <a:pPr indent="0" lvl="0" marL="0" rtl="0" algn="l">
              <a:spcBef>
                <a:spcPts val="1600"/>
              </a:spcBef>
              <a:spcAft>
                <a:spcPts val="0"/>
              </a:spcAft>
              <a:buNone/>
            </a:pPr>
            <a:r>
              <a:rPr lang="en"/>
              <a:t>Fruit and vegetable intake will increase by 2 servings per day  by May 2021. </a:t>
            </a:r>
            <a:endParaRPr/>
          </a:p>
          <a:p>
            <a:pPr indent="0" lvl="0" marL="0" rtl="0" algn="l">
              <a:spcBef>
                <a:spcPts val="1600"/>
              </a:spcBef>
              <a:spcAft>
                <a:spcPts val="0"/>
              </a:spcAft>
              <a:buNone/>
            </a:pPr>
            <a:r>
              <a:t/>
            </a:r>
            <a:endParaRPr>
              <a:solidFill>
                <a:srgbClr val="CCCCCC"/>
              </a:solidFill>
            </a:endParaRPr>
          </a:p>
          <a:p>
            <a:pPr indent="0" lvl="0" marL="0" rtl="0" algn="l">
              <a:spcBef>
                <a:spcPts val="1600"/>
              </a:spcBef>
              <a:spcAft>
                <a:spcPts val="0"/>
              </a:spcAft>
              <a:buNone/>
            </a:pPr>
            <a:r>
              <a:rPr lang="en">
                <a:solidFill>
                  <a:srgbClr val="CCCCCC"/>
                </a:solidFill>
              </a:rPr>
              <a:t>Indicator: Survey before and after </a:t>
            </a:r>
            <a:endParaRPr>
              <a:solidFill>
                <a:srgbClr val="CCCCCC"/>
              </a:solidFill>
            </a:endParaRPr>
          </a:p>
          <a:p>
            <a:pPr indent="0" lvl="0" marL="0" rtl="0" algn="l">
              <a:spcBef>
                <a:spcPts val="1600"/>
              </a:spcBef>
              <a:spcAft>
                <a:spcPts val="1600"/>
              </a:spcAft>
              <a:buNone/>
            </a:pPr>
            <a:r>
              <a:t/>
            </a:r>
            <a:endParaRPr/>
          </a:p>
        </p:txBody>
      </p:sp>
      <p:sp>
        <p:nvSpPr>
          <p:cNvPr id="176" name="Google Shape;176;p27"/>
          <p:cNvSpPr txBox="1"/>
          <p:nvPr>
            <p:ph idx="2" type="body"/>
          </p:nvPr>
        </p:nvSpPr>
        <p:spPr>
          <a:xfrm>
            <a:off x="6059700" y="2659500"/>
            <a:ext cx="2921400" cy="2098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t>Structure:</a:t>
            </a:r>
            <a:endParaRPr u="sng"/>
          </a:p>
          <a:p>
            <a:pPr indent="0" lvl="0" marL="0" rtl="0" algn="l">
              <a:spcBef>
                <a:spcPts val="1600"/>
              </a:spcBef>
              <a:spcAft>
                <a:spcPts val="0"/>
              </a:spcAft>
              <a:buNone/>
            </a:pPr>
            <a:r>
              <a:rPr lang="en"/>
              <a:t>Provide one F &amp; V chopper</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solidFill>
                <a:srgbClr val="CCCCCC"/>
              </a:solidFill>
            </a:endParaRPr>
          </a:p>
          <a:p>
            <a:pPr indent="0" lvl="0" marL="0" rtl="0" algn="l">
              <a:spcBef>
                <a:spcPts val="1600"/>
              </a:spcBef>
              <a:spcAft>
                <a:spcPts val="1600"/>
              </a:spcAft>
              <a:buNone/>
            </a:pPr>
            <a:r>
              <a:rPr lang="en">
                <a:solidFill>
                  <a:srgbClr val="CCCCCC"/>
                </a:solidFill>
              </a:rPr>
              <a:t>Indicator: Survey (received or  not; useful or not)</a:t>
            </a:r>
            <a:endParaRPr>
              <a:solidFill>
                <a:srgbClr val="CCCCCC"/>
              </a:solidFill>
            </a:endParaRPr>
          </a:p>
        </p:txBody>
      </p:sp>
      <p:sp>
        <p:nvSpPr>
          <p:cNvPr id="177" name="Google Shape;177;p27"/>
          <p:cNvSpPr txBox="1"/>
          <p:nvPr>
            <p:ph idx="2" type="body"/>
          </p:nvPr>
        </p:nvSpPr>
        <p:spPr>
          <a:xfrm>
            <a:off x="3174750" y="2659500"/>
            <a:ext cx="2732100" cy="2322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t>Process:</a:t>
            </a:r>
            <a:endParaRPr u="sng"/>
          </a:p>
          <a:p>
            <a:pPr indent="0" lvl="0" marL="0" rtl="0" algn="l">
              <a:spcBef>
                <a:spcPts val="1600"/>
              </a:spcBef>
              <a:spcAft>
                <a:spcPts val="0"/>
              </a:spcAft>
              <a:buNone/>
            </a:pPr>
            <a:r>
              <a:rPr lang="en"/>
              <a:t>-</a:t>
            </a:r>
            <a:r>
              <a:rPr lang="en"/>
              <a:t>Provide one produce bag weekly                                 -Include 3 fruits and 3 </a:t>
            </a:r>
            <a:r>
              <a:rPr lang="en"/>
              <a:t>vegetables</a:t>
            </a:r>
            <a:r>
              <a:rPr lang="en"/>
              <a:t> in each produce bag  </a:t>
            </a:r>
            <a:r>
              <a:rPr lang="en">
                <a:solidFill>
                  <a:srgbClr val="0B5394"/>
                </a:solidFill>
              </a:rPr>
              <a:t>-</a:t>
            </a:r>
            <a:endParaRPr>
              <a:solidFill>
                <a:srgbClr val="0B5394"/>
              </a:solidFill>
            </a:endParaRPr>
          </a:p>
          <a:p>
            <a:pPr indent="0" lvl="0" marL="0" rtl="0" algn="l">
              <a:spcBef>
                <a:spcPts val="1600"/>
              </a:spcBef>
              <a:spcAft>
                <a:spcPts val="1600"/>
              </a:spcAft>
              <a:buNone/>
            </a:pPr>
            <a:r>
              <a:rPr lang="en">
                <a:solidFill>
                  <a:srgbClr val="CCCCCC"/>
                </a:solidFill>
              </a:rPr>
              <a:t>Indicator: Inventory of bags and deliveries</a:t>
            </a:r>
            <a:endParaRPr>
              <a:solidFill>
                <a:srgbClr val="CCCCCC"/>
              </a:solidFill>
            </a:endParaRPr>
          </a:p>
        </p:txBody>
      </p:sp>
      <p:sp>
        <p:nvSpPr>
          <p:cNvPr id="178" name="Google Shape;178;p27"/>
          <p:cNvSpPr txBox="1"/>
          <p:nvPr>
            <p:ph idx="1" type="body"/>
          </p:nvPr>
        </p:nvSpPr>
        <p:spPr>
          <a:xfrm>
            <a:off x="387900" y="1200825"/>
            <a:ext cx="7701000" cy="856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t>Why (needs): </a:t>
            </a:r>
            <a:endParaRPr u="sng"/>
          </a:p>
          <a:p>
            <a:pPr indent="-317500" lvl="0" marL="457200" rtl="0" algn="l">
              <a:spcBef>
                <a:spcPts val="1600"/>
              </a:spcBef>
              <a:spcAft>
                <a:spcPts val="0"/>
              </a:spcAft>
              <a:buSzPts val="1400"/>
              <a:buChar char="-"/>
            </a:pPr>
            <a:r>
              <a:rPr lang="en"/>
              <a:t>Low fruit and vegetable consumption</a:t>
            </a:r>
            <a:endParaRPr/>
          </a:p>
          <a:p>
            <a:pPr indent="-317500" lvl="0" marL="457200" rtl="0" algn="l">
              <a:spcBef>
                <a:spcPts val="0"/>
              </a:spcBef>
              <a:spcAft>
                <a:spcPts val="0"/>
              </a:spcAft>
              <a:buSzPts val="1400"/>
              <a:buChar char="-"/>
            </a:pPr>
            <a:r>
              <a:rPr lang="en"/>
              <a:t>Travel limitations</a:t>
            </a:r>
            <a:endParaRPr/>
          </a:p>
          <a:p>
            <a:pPr indent="-317500" lvl="0" marL="457200" rtl="0" algn="l">
              <a:spcBef>
                <a:spcPts val="0"/>
              </a:spcBef>
              <a:spcAft>
                <a:spcPts val="0"/>
              </a:spcAft>
              <a:buSzPts val="1400"/>
              <a:buChar char="-"/>
            </a:pPr>
            <a:r>
              <a:rPr lang="en"/>
              <a:t>Financial restrictions</a:t>
            </a:r>
            <a:endParaRPr/>
          </a:p>
          <a:p>
            <a:pPr indent="0" lvl="0" marL="0" rtl="0" algn="l">
              <a:spcBef>
                <a:spcPts val="1600"/>
              </a:spcBef>
              <a:spcAft>
                <a:spcPts val="0"/>
              </a:spcAft>
              <a:buNone/>
            </a:pPr>
            <a:r>
              <a:rPr lang="en"/>
              <a:t> </a:t>
            </a:r>
            <a:endParaRPr/>
          </a:p>
          <a:p>
            <a:pPr indent="0" lvl="0" marL="0" rtl="0" algn="l">
              <a:spcBef>
                <a:spcPts val="1600"/>
              </a:spcBef>
              <a:spcAft>
                <a:spcPts val="1600"/>
              </a:spcAft>
              <a:buNone/>
            </a:pPr>
            <a:r>
              <a:t/>
            </a:r>
            <a:endParaRPr u="sng"/>
          </a:p>
        </p:txBody>
      </p:sp>
      <p:cxnSp>
        <p:nvCxnSpPr>
          <p:cNvPr id="179" name="Google Shape;179;p27"/>
          <p:cNvCxnSpPr/>
          <p:nvPr/>
        </p:nvCxnSpPr>
        <p:spPr>
          <a:xfrm>
            <a:off x="382575" y="2649675"/>
            <a:ext cx="2536200" cy="0"/>
          </a:xfrm>
          <a:prstGeom prst="straightConnector1">
            <a:avLst/>
          </a:prstGeom>
          <a:noFill/>
          <a:ln cap="flat" cmpd="sng" w="9525">
            <a:solidFill>
              <a:schemeClr val="dk1"/>
            </a:solidFill>
            <a:prstDash val="solid"/>
            <a:round/>
            <a:headEnd len="med" w="med" type="none"/>
            <a:tailEnd len="med" w="med" type="none"/>
          </a:ln>
        </p:spPr>
      </p:cxnSp>
      <p:cxnSp>
        <p:nvCxnSpPr>
          <p:cNvPr id="180" name="Google Shape;180;p27"/>
          <p:cNvCxnSpPr/>
          <p:nvPr/>
        </p:nvCxnSpPr>
        <p:spPr>
          <a:xfrm>
            <a:off x="3174750" y="2649675"/>
            <a:ext cx="2606400" cy="0"/>
          </a:xfrm>
          <a:prstGeom prst="straightConnector1">
            <a:avLst/>
          </a:prstGeom>
          <a:noFill/>
          <a:ln cap="flat" cmpd="sng" w="9525">
            <a:solidFill>
              <a:schemeClr val="dk1"/>
            </a:solidFill>
            <a:prstDash val="solid"/>
            <a:round/>
            <a:headEnd len="med" w="med" type="none"/>
            <a:tailEnd len="med" w="med" type="none"/>
          </a:ln>
        </p:spPr>
      </p:cxnSp>
      <p:cxnSp>
        <p:nvCxnSpPr>
          <p:cNvPr id="181" name="Google Shape;181;p27"/>
          <p:cNvCxnSpPr/>
          <p:nvPr/>
        </p:nvCxnSpPr>
        <p:spPr>
          <a:xfrm>
            <a:off x="6059700" y="2649675"/>
            <a:ext cx="2796300" cy="0"/>
          </a:xfrm>
          <a:prstGeom prst="straightConnector1">
            <a:avLst/>
          </a:prstGeom>
          <a:noFill/>
          <a:ln cap="flat" cmpd="sng" w="9525">
            <a:solidFill>
              <a:schemeClr val="dk1"/>
            </a:solidFill>
            <a:prstDash val="solid"/>
            <a:round/>
            <a:headEnd len="med" w="med" type="none"/>
            <a:tailEnd len="med" w="med" type="none"/>
          </a:ln>
        </p:spPr>
      </p:cxnSp>
      <p:cxnSp>
        <p:nvCxnSpPr>
          <p:cNvPr id="182" name="Google Shape;182;p27"/>
          <p:cNvCxnSpPr/>
          <p:nvPr/>
        </p:nvCxnSpPr>
        <p:spPr>
          <a:xfrm>
            <a:off x="396750" y="2649675"/>
            <a:ext cx="0" cy="2437200"/>
          </a:xfrm>
          <a:prstGeom prst="straightConnector1">
            <a:avLst/>
          </a:prstGeom>
          <a:noFill/>
          <a:ln cap="flat" cmpd="sng" w="9525">
            <a:solidFill>
              <a:schemeClr val="dk1"/>
            </a:solidFill>
            <a:prstDash val="solid"/>
            <a:round/>
            <a:headEnd len="med" w="med" type="none"/>
            <a:tailEnd len="med" w="med" type="none"/>
          </a:ln>
        </p:spPr>
      </p:cxnSp>
      <p:cxnSp>
        <p:nvCxnSpPr>
          <p:cNvPr id="183" name="Google Shape;183;p27"/>
          <p:cNvCxnSpPr/>
          <p:nvPr/>
        </p:nvCxnSpPr>
        <p:spPr>
          <a:xfrm>
            <a:off x="3184650" y="2649675"/>
            <a:ext cx="0" cy="2437200"/>
          </a:xfrm>
          <a:prstGeom prst="straightConnector1">
            <a:avLst/>
          </a:prstGeom>
          <a:noFill/>
          <a:ln cap="flat" cmpd="sng" w="9525">
            <a:solidFill>
              <a:schemeClr val="dk1"/>
            </a:solidFill>
            <a:prstDash val="solid"/>
            <a:round/>
            <a:headEnd len="med" w="med" type="none"/>
            <a:tailEnd len="med" w="med" type="none"/>
          </a:ln>
        </p:spPr>
      </p:cxnSp>
      <p:cxnSp>
        <p:nvCxnSpPr>
          <p:cNvPr id="184" name="Google Shape;184;p27"/>
          <p:cNvCxnSpPr/>
          <p:nvPr/>
        </p:nvCxnSpPr>
        <p:spPr>
          <a:xfrm>
            <a:off x="6059700" y="2649675"/>
            <a:ext cx="0" cy="2437200"/>
          </a:xfrm>
          <a:prstGeom prst="straightConnector1">
            <a:avLst/>
          </a:prstGeom>
          <a:noFill/>
          <a:ln cap="flat" cmpd="sng" w="9525">
            <a:solidFill>
              <a:schemeClr val="dk1"/>
            </a:solidFill>
            <a:prstDash val="solid"/>
            <a:round/>
            <a:headEnd len="med" w="med" type="none"/>
            <a:tailEnd len="med" w="med" type="none"/>
          </a:ln>
        </p:spPr>
      </p:cxnSp>
      <p:cxnSp>
        <p:nvCxnSpPr>
          <p:cNvPr id="185" name="Google Shape;185;p27"/>
          <p:cNvCxnSpPr/>
          <p:nvPr/>
        </p:nvCxnSpPr>
        <p:spPr>
          <a:xfrm>
            <a:off x="2908500" y="2649675"/>
            <a:ext cx="0" cy="2437200"/>
          </a:xfrm>
          <a:prstGeom prst="straightConnector1">
            <a:avLst/>
          </a:prstGeom>
          <a:noFill/>
          <a:ln cap="flat" cmpd="sng" w="9525">
            <a:solidFill>
              <a:schemeClr val="dk1"/>
            </a:solidFill>
            <a:prstDash val="solid"/>
            <a:round/>
            <a:headEnd len="med" w="med" type="none"/>
            <a:tailEnd len="med" w="med" type="none"/>
          </a:ln>
        </p:spPr>
      </p:cxnSp>
      <p:cxnSp>
        <p:nvCxnSpPr>
          <p:cNvPr id="186" name="Google Shape;186;p27"/>
          <p:cNvCxnSpPr/>
          <p:nvPr/>
        </p:nvCxnSpPr>
        <p:spPr>
          <a:xfrm>
            <a:off x="5795625" y="2649675"/>
            <a:ext cx="0" cy="2437200"/>
          </a:xfrm>
          <a:prstGeom prst="straightConnector1">
            <a:avLst/>
          </a:prstGeom>
          <a:noFill/>
          <a:ln cap="flat" cmpd="sng" w="9525">
            <a:solidFill>
              <a:schemeClr val="dk1"/>
            </a:solidFill>
            <a:prstDash val="solid"/>
            <a:round/>
            <a:headEnd len="med" w="med" type="none"/>
            <a:tailEnd len="med" w="med" type="none"/>
          </a:ln>
        </p:spPr>
      </p:cxnSp>
      <p:cxnSp>
        <p:nvCxnSpPr>
          <p:cNvPr id="187" name="Google Shape;187;p27"/>
          <p:cNvCxnSpPr/>
          <p:nvPr/>
        </p:nvCxnSpPr>
        <p:spPr>
          <a:xfrm>
            <a:off x="8866925" y="2649675"/>
            <a:ext cx="0" cy="2437200"/>
          </a:xfrm>
          <a:prstGeom prst="straightConnector1">
            <a:avLst/>
          </a:prstGeom>
          <a:noFill/>
          <a:ln cap="flat" cmpd="sng" w="9525">
            <a:solidFill>
              <a:schemeClr val="dk1"/>
            </a:solidFill>
            <a:prstDash val="solid"/>
            <a:round/>
            <a:headEnd len="med" w="med" type="none"/>
            <a:tailEnd len="med" w="med" type="none"/>
          </a:ln>
        </p:spPr>
      </p:cxnSp>
      <p:cxnSp>
        <p:nvCxnSpPr>
          <p:cNvPr id="188" name="Google Shape;188;p27"/>
          <p:cNvCxnSpPr/>
          <p:nvPr/>
        </p:nvCxnSpPr>
        <p:spPr>
          <a:xfrm>
            <a:off x="372300" y="5086875"/>
            <a:ext cx="2536200" cy="0"/>
          </a:xfrm>
          <a:prstGeom prst="straightConnector1">
            <a:avLst/>
          </a:prstGeom>
          <a:noFill/>
          <a:ln cap="flat" cmpd="sng" w="9525">
            <a:solidFill>
              <a:schemeClr val="dk1"/>
            </a:solidFill>
            <a:prstDash val="solid"/>
            <a:round/>
            <a:headEnd len="med" w="med" type="none"/>
            <a:tailEnd len="med" w="med" type="none"/>
          </a:ln>
        </p:spPr>
      </p:cxnSp>
      <p:cxnSp>
        <p:nvCxnSpPr>
          <p:cNvPr id="189" name="Google Shape;189;p27"/>
          <p:cNvCxnSpPr/>
          <p:nvPr/>
        </p:nvCxnSpPr>
        <p:spPr>
          <a:xfrm>
            <a:off x="3174750" y="5086875"/>
            <a:ext cx="2606400" cy="0"/>
          </a:xfrm>
          <a:prstGeom prst="straightConnector1">
            <a:avLst/>
          </a:prstGeom>
          <a:noFill/>
          <a:ln cap="flat" cmpd="sng" w="9525">
            <a:solidFill>
              <a:schemeClr val="dk1"/>
            </a:solidFill>
            <a:prstDash val="solid"/>
            <a:round/>
            <a:headEnd len="med" w="med" type="none"/>
            <a:tailEnd len="med" w="med" type="none"/>
          </a:ln>
        </p:spPr>
      </p:cxnSp>
      <p:cxnSp>
        <p:nvCxnSpPr>
          <p:cNvPr id="190" name="Google Shape;190;p27"/>
          <p:cNvCxnSpPr/>
          <p:nvPr/>
        </p:nvCxnSpPr>
        <p:spPr>
          <a:xfrm>
            <a:off x="6059700" y="5086875"/>
            <a:ext cx="2796300" cy="0"/>
          </a:xfrm>
          <a:prstGeom prst="straightConnector1">
            <a:avLst/>
          </a:prstGeom>
          <a:noFill/>
          <a:ln cap="flat" cmpd="sng" w="9525">
            <a:solidFill>
              <a:schemeClr val="dk1"/>
            </a:solidFill>
            <a:prstDash val="solid"/>
            <a:round/>
            <a:headEnd len="med" w="med" type="none"/>
            <a:tailEnd len="med" w="med" type="none"/>
          </a:ln>
        </p:spPr>
      </p:cxn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28"/>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Blood Pressure Objectives </a:t>
            </a:r>
            <a:endParaRPr/>
          </a:p>
        </p:txBody>
      </p:sp>
      <p:sp>
        <p:nvSpPr>
          <p:cNvPr id="196" name="Google Shape;196;p28"/>
          <p:cNvSpPr txBox="1"/>
          <p:nvPr>
            <p:ph idx="1" type="body"/>
          </p:nvPr>
        </p:nvSpPr>
        <p:spPr>
          <a:xfrm>
            <a:off x="524275" y="2670925"/>
            <a:ext cx="2682000" cy="2086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t>Outcome:</a:t>
            </a:r>
            <a:endParaRPr u="sng"/>
          </a:p>
          <a:p>
            <a:pPr indent="0" lvl="0" marL="0" rtl="0" algn="l">
              <a:spcBef>
                <a:spcPts val="1600"/>
              </a:spcBef>
              <a:spcAft>
                <a:spcPts val="0"/>
              </a:spcAft>
              <a:buNone/>
            </a:pPr>
            <a:r>
              <a:rPr lang="en"/>
              <a:t>Decrease the mean blood pressure by 2% by May 2021</a:t>
            </a:r>
            <a:endParaRPr/>
          </a:p>
          <a:p>
            <a:pPr indent="0" lvl="0" marL="0" rtl="0" algn="l">
              <a:spcBef>
                <a:spcPts val="1600"/>
              </a:spcBef>
              <a:spcAft>
                <a:spcPts val="0"/>
              </a:spcAft>
              <a:buNone/>
            </a:pPr>
            <a:r>
              <a:t/>
            </a:r>
            <a:endParaRPr/>
          </a:p>
          <a:p>
            <a:pPr indent="0" lvl="0" marL="0" rtl="0" algn="l">
              <a:spcBef>
                <a:spcPts val="1600"/>
              </a:spcBef>
              <a:spcAft>
                <a:spcPts val="1600"/>
              </a:spcAft>
              <a:buNone/>
            </a:pPr>
            <a:r>
              <a:rPr lang="en">
                <a:solidFill>
                  <a:srgbClr val="CCCCCC"/>
                </a:solidFill>
              </a:rPr>
              <a:t>Indicator: Recording a chart of participants of BP measurements</a:t>
            </a:r>
            <a:endParaRPr>
              <a:solidFill>
                <a:srgbClr val="CCCCCC"/>
              </a:solidFill>
            </a:endParaRPr>
          </a:p>
        </p:txBody>
      </p:sp>
      <p:sp>
        <p:nvSpPr>
          <p:cNvPr id="197" name="Google Shape;197;p28"/>
          <p:cNvSpPr txBox="1"/>
          <p:nvPr>
            <p:ph idx="2" type="body"/>
          </p:nvPr>
        </p:nvSpPr>
        <p:spPr>
          <a:xfrm>
            <a:off x="6252575" y="2670925"/>
            <a:ext cx="2503500" cy="1829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t>Structure</a:t>
            </a:r>
            <a:endParaRPr u="sng"/>
          </a:p>
          <a:p>
            <a:pPr indent="0" lvl="0" marL="0" rtl="0" algn="l">
              <a:spcBef>
                <a:spcPts val="1600"/>
              </a:spcBef>
              <a:spcAft>
                <a:spcPts val="0"/>
              </a:spcAft>
              <a:buNone/>
            </a:pPr>
            <a:r>
              <a:rPr lang="en"/>
              <a:t>Hire 2 registered dietitians</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1600"/>
              </a:spcAft>
              <a:buNone/>
            </a:pPr>
            <a:r>
              <a:rPr lang="en">
                <a:solidFill>
                  <a:srgbClr val="CCCCCC"/>
                </a:solidFill>
              </a:rPr>
              <a:t>Indicator: Note number of dietitians hired</a:t>
            </a:r>
            <a:endParaRPr>
              <a:solidFill>
                <a:srgbClr val="CCCCCC"/>
              </a:solidFill>
            </a:endParaRPr>
          </a:p>
        </p:txBody>
      </p:sp>
      <p:sp>
        <p:nvSpPr>
          <p:cNvPr id="198" name="Google Shape;198;p28"/>
          <p:cNvSpPr txBox="1"/>
          <p:nvPr>
            <p:ph idx="2" type="body"/>
          </p:nvPr>
        </p:nvSpPr>
        <p:spPr>
          <a:xfrm>
            <a:off x="3368400" y="2670925"/>
            <a:ext cx="2585700" cy="2210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t>Process: </a:t>
            </a:r>
            <a:endParaRPr u="sng"/>
          </a:p>
          <a:p>
            <a:pPr indent="0" lvl="0" marL="0" rtl="0" algn="l">
              <a:spcBef>
                <a:spcPts val="1600"/>
              </a:spcBef>
              <a:spcAft>
                <a:spcPts val="0"/>
              </a:spcAft>
              <a:buNone/>
            </a:pPr>
            <a:r>
              <a:rPr lang="en"/>
              <a:t>-</a:t>
            </a:r>
            <a:r>
              <a:rPr lang="en"/>
              <a:t>Meal prep tutorials</a:t>
            </a:r>
            <a:endParaRPr/>
          </a:p>
          <a:p>
            <a:pPr indent="0" lvl="0" marL="0" rtl="0" algn="l">
              <a:spcBef>
                <a:spcPts val="1600"/>
              </a:spcBef>
              <a:spcAft>
                <a:spcPts val="0"/>
              </a:spcAft>
              <a:buNone/>
            </a:pPr>
            <a:r>
              <a:rPr lang="en"/>
              <a:t>-Blood pressure measurement</a:t>
            </a:r>
            <a:endParaRPr/>
          </a:p>
          <a:p>
            <a:pPr indent="0" lvl="0" marL="0" rtl="0" algn="l">
              <a:spcBef>
                <a:spcPts val="1600"/>
              </a:spcBef>
              <a:spcAft>
                <a:spcPts val="1600"/>
              </a:spcAft>
              <a:buNone/>
            </a:pPr>
            <a:r>
              <a:rPr lang="en">
                <a:solidFill>
                  <a:srgbClr val="B7B7B7"/>
                </a:solidFill>
              </a:rPr>
              <a:t>Indicator: Sign-sheet to indicate tutorials and BP measurement given to participants  </a:t>
            </a:r>
            <a:endParaRPr>
              <a:solidFill>
                <a:srgbClr val="B7B7B7"/>
              </a:solidFill>
            </a:endParaRPr>
          </a:p>
        </p:txBody>
      </p:sp>
      <p:sp>
        <p:nvSpPr>
          <p:cNvPr id="199" name="Google Shape;199;p28"/>
          <p:cNvSpPr txBox="1"/>
          <p:nvPr>
            <p:ph idx="1" type="body"/>
          </p:nvPr>
        </p:nvSpPr>
        <p:spPr>
          <a:xfrm>
            <a:off x="524275" y="1243325"/>
            <a:ext cx="7934700" cy="1328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t>Why (needs): </a:t>
            </a:r>
            <a:endParaRPr u="sng"/>
          </a:p>
          <a:p>
            <a:pPr indent="-317500" lvl="0" marL="457200" rtl="0" algn="l">
              <a:spcBef>
                <a:spcPts val="1600"/>
              </a:spcBef>
              <a:spcAft>
                <a:spcPts val="0"/>
              </a:spcAft>
              <a:buSzPts val="1400"/>
              <a:buChar char="-"/>
            </a:pPr>
            <a:r>
              <a:rPr lang="en"/>
              <a:t>Large percentage with HIgh Blood Pressure</a:t>
            </a:r>
            <a:endParaRPr/>
          </a:p>
          <a:p>
            <a:pPr indent="-317500" lvl="0" marL="457200" rtl="0" algn="l">
              <a:spcBef>
                <a:spcPts val="0"/>
              </a:spcBef>
              <a:spcAft>
                <a:spcPts val="0"/>
              </a:spcAft>
              <a:buSzPts val="1400"/>
              <a:buChar char="-"/>
            </a:pPr>
            <a:r>
              <a:rPr lang="en"/>
              <a:t>Technology </a:t>
            </a:r>
            <a:endParaRPr/>
          </a:p>
          <a:p>
            <a:pPr indent="-317500" lvl="0" marL="457200" rtl="0" algn="l">
              <a:spcBef>
                <a:spcPts val="0"/>
              </a:spcBef>
              <a:spcAft>
                <a:spcPts val="0"/>
              </a:spcAft>
              <a:buSzPts val="1400"/>
              <a:buChar char="-"/>
            </a:pPr>
            <a:r>
              <a:rPr lang="en"/>
              <a:t>Interaction</a:t>
            </a:r>
            <a:endParaRPr/>
          </a:p>
          <a:p>
            <a:pPr indent="0" lvl="0" marL="0" rtl="0" algn="l">
              <a:spcBef>
                <a:spcPts val="1600"/>
              </a:spcBef>
              <a:spcAft>
                <a:spcPts val="1600"/>
              </a:spcAft>
              <a:buNone/>
            </a:pPr>
            <a:r>
              <a:t/>
            </a:r>
            <a:endParaRPr/>
          </a:p>
        </p:txBody>
      </p:sp>
      <p:cxnSp>
        <p:nvCxnSpPr>
          <p:cNvPr id="200" name="Google Shape;200;p28"/>
          <p:cNvCxnSpPr/>
          <p:nvPr/>
        </p:nvCxnSpPr>
        <p:spPr>
          <a:xfrm>
            <a:off x="6059700" y="2649675"/>
            <a:ext cx="2796300" cy="0"/>
          </a:xfrm>
          <a:prstGeom prst="straightConnector1">
            <a:avLst/>
          </a:prstGeom>
          <a:noFill/>
          <a:ln cap="flat" cmpd="sng" w="9525">
            <a:solidFill>
              <a:schemeClr val="dk1"/>
            </a:solidFill>
            <a:prstDash val="solid"/>
            <a:round/>
            <a:headEnd len="med" w="med" type="none"/>
            <a:tailEnd len="med" w="med" type="none"/>
          </a:ln>
        </p:spPr>
      </p:cxnSp>
      <p:cxnSp>
        <p:nvCxnSpPr>
          <p:cNvPr id="201" name="Google Shape;201;p28"/>
          <p:cNvCxnSpPr/>
          <p:nvPr/>
        </p:nvCxnSpPr>
        <p:spPr>
          <a:xfrm>
            <a:off x="6059700" y="5069175"/>
            <a:ext cx="2796300" cy="0"/>
          </a:xfrm>
          <a:prstGeom prst="straightConnector1">
            <a:avLst/>
          </a:prstGeom>
          <a:noFill/>
          <a:ln cap="flat" cmpd="sng" w="9525">
            <a:solidFill>
              <a:schemeClr val="dk1"/>
            </a:solidFill>
            <a:prstDash val="solid"/>
            <a:round/>
            <a:headEnd len="med" w="med" type="none"/>
            <a:tailEnd len="med" w="med" type="none"/>
          </a:ln>
        </p:spPr>
      </p:cxnSp>
      <p:cxnSp>
        <p:nvCxnSpPr>
          <p:cNvPr id="202" name="Google Shape;202;p28"/>
          <p:cNvCxnSpPr/>
          <p:nvPr/>
        </p:nvCxnSpPr>
        <p:spPr>
          <a:xfrm>
            <a:off x="389700" y="5067375"/>
            <a:ext cx="2628300" cy="3600"/>
          </a:xfrm>
          <a:prstGeom prst="straightConnector1">
            <a:avLst/>
          </a:prstGeom>
          <a:noFill/>
          <a:ln cap="flat" cmpd="sng" w="9525">
            <a:solidFill>
              <a:schemeClr val="dk1"/>
            </a:solidFill>
            <a:prstDash val="solid"/>
            <a:round/>
            <a:headEnd len="med" w="med" type="none"/>
            <a:tailEnd len="med" w="med" type="none"/>
          </a:ln>
        </p:spPr>
      </p:cxnSp>
      <p:cxnSp>
        <p:nvCxnSpPr>
          <p:cNvPr id="203" name="Google Shape;203;p28"/>
          <p:cNvCxnSpPr/>
          <p:nvPr/>
        </p:nvCxnSpPr>
        <p:spPr>
          <a:xfrm flipH="1" rot="10800000">
            <a:off x="387900" y="2663725"/>
            <a:ext cx="2630100" cy="7200"/>
          </a:xfrm>
          <a:prstGeom prst="straightConnector1">
            <a:avLst/>
          </a:prstGeom>
          <a:noFill/>
          <a:ln cap="flat" cmpd="sng" w="9525">
            <a:solidFill>
              <a:schemeClr val="dk1"/>
            </a:solidFill>
            <a:prstDash val="solid"/>
            <a:round/>
            <a:headEnd len="med" w="med" type="none"/>
            <a:tailEnd len="med" w="med" type="none"/>
          </a:ln>
        </p:spPr>
      </p:cxnSp>
      <p:cxnSp>
        <p:nvCxnSpPr>
          <p:cNvPr id="204" name="Google Shape;204;p28"/>
          <p:cNvCxnSpPr/>
          <p:nvPr/>
        </p:nvCxnSpPr>
        <p:spPr>
          <a:xfrm flipH="1" rot="10800000">
            <a:off x="3202200" y="2670925"/>
            <a:ext cx="2673300" cy="13800"/>
          </a:xfrm>
          <a:prstGeom prst="straightConnector1">
            <a:avLst/>
          </a:prstGeom>
          <a:noFill/>
          <a:ln cap="flat" cmpd="sng" w="9525">
            <a:solidFill>
              <a:schemeClr val="dk1"/>
            </a:solidFill>
            <a:prstDash val="solid"/>
            <a:round/>
            <a:headEnd len="med" w="med" type="none"/>
            <a:tailEnd len="med" w="med" type="none"/>
          </a:ln>
        </p:spPr>
      </p:cxnSp>
      <p:cxnSp>
        <p:nvCxnSpPr>
          <p:cNvPr id="205" name="Google Shape;205;p28"/>
          <p:cNvCxnSpPr/>
          <p:nvPr/>
        </p:nvCxnSpPr>
        <p:spPr>
          <a:xfrm>
            <a:off x="3223163" y="5061225"/>
            <a:ext cx="2621400" cy="15900"/>
          </a:xfrm>
          <a:prstGeom prst="straightConnector1">
            <a:avLst/>
          </a:prstGeom>
          <a:noFill/>
          <a:ln cap="flat" cmpd="sng" w="9525">
            <a:solidFill>
              <a:schemeClr val="dk1"/>
            </a:solidFill>
            <a:prstDash val="solid"/>
            <a:round/>
            <a:headEnd len="med" w="med" type="none"/>
            <a:tailEnd len="med" w="med" type="none"/>
          </a:ln>
        </p:spPr>
      </p:cxnSp>
      <p:cxnSp>
        <p:nvCxnSpPr>
          <p:cNvPr id="206" name="Google Shape;206;p28"/>
          <p:cNvCxnSpPr/>
          <p:nvPr/>
        </p:nvCxnSpPr>
        <p:spPr>
          <a:xfrm>
            <a:off x="396750" y="2649675"/>
            <a:ext cx="0" cy="2437200"/>
          </a:xfrm>
          <a:prstGeom prst="straightConnector1">
            <a:avLst/>
          </a:prstGeom>
          <a:noFill/>
          <a:ln cap="flat" cmpd="sng" w="9525">
            <a:solidFill>
              <a:schemeClr val="dk1"/>
            </a:solidFill>
            <a:prstDash val="solid"/>
            <a:round/>
            <a:headEnd len="med" w="med" type="none"/>
            <a:tailEnd len="med" w="med" type="none"/>
          </a:ln>
        </p:spPr>
      </p:cxnSp>
      <p:cxnSp>
        <p:nvCxnSpPr>
          <p:cNvPr id="207" name="Google Shape;207;p28"/>
          <p:cNvCxnSpPr/>
          <p:nvPr/>
        </p:nvCxnSpPr>
        <p:spPr>
          <a:xfrm>
            <a:off x="3018000" y="2663725"/>
            <a:ext cx="0" cy="2437200"/>
          </a:xfrm>
          <a:prstGeom prst="straightConnector1">
            <a:avLst/>
          </a:prstGeom>
          <a:noFill/>
          <a:ln cap="flat" cmpd="sng" w="9525">
            <a:solidFill>
              <a:schemeClr val="dk1"/>
            </a:solidFill>
            <a:prstDash val="solid"/>
            <a:round/>
            <a:headEnd len="med" w="med" type="none"/>
            <a:tailEnd len="med" w="med" type="none"/>
          </a:ln>
        </p:spPr>
      </p:cxnSp>
      <p:cxnSp>
        <p:nvCxnSpPr>
          <p:cNvPr id="208" name="Google Shape;208;p28"/>
          <p:cNvCxnSpPr/>
          <p:nvPr/>
        </p:nvCxnSpPr>
        <p:spPr>
          <a:xfrm>
            <a:off x="3206275" y="2670925"/>
            <a:ext cx="0" cy="2437200"/>
          </a:xfrm>
          <a:prstGeom prst="straightConnector1">
            <a:avLst/>
          </a:prstGeom>
          <a:noFill/>
          <a:ln cap="flat" cmpd="sng" w="9525">
            <a:solidFill>
              <a:schemeClr val="dk1"/>
            </a:solidFill>
            <a:prstDash val="solid"/>
            <a:round/>
            <a:headEnd len="med" w="med" type="none"/>
            <a:tailEnd len="med" w="med" type="none"/>
          </a:ln>
        </p:spPr>
      </p:cxnSp>
      <p:cxnSp>
        <p:nvCxnSpPr>
          <p:cNvPr id="209" name="Google Shape;209;p28"/>
          <p:cNvCxnSpPr/>
          <p:nvPr/>
        </p:nvCxnSpPr>
        <p:spPr>
          <a:xfrm>
            <a:off x="5861450" y="2670925"/>
            <a:ext cx="0" cy="2437200"/>
          </a:xfrm>
          <a:prstGeom prst="straightConnector1">
            <a:avLst/>
          </a:prstGeom>
          <a:noFill/>
          <a:ln cap="flat" cmpd="sng" w="9525">
            <a:solidFill>
              <a:schemeClr val="dk1"/>
            </a:solidFill>
            <a:prstDash val="solid"/>
            <a:round/>
            <a:headEnd len="med" w="med" type="none"/>
            <a:tailEnd len="med" w="med" type="none"/>
          </a:ln>
        </p:spPr>
      </p:cxnSp>
      <p:cxnSp>
        <p:nvCxnSpPr>
          <p:cNvPr id="210" name="Google Shape;210;p28"/>
          <p:cNvCxnSpPr/>
          <p:nvPr/>
        </p:nvCxnSpPr>
        <p:spPr>
          <a:xfrm>
            <a:off x="6059700" y="2649675"/>
            <a:ext cx="0" cy="2437200"/>
          </a:xfrm>
          <a:prstGeom prst="straightConnector1">
            <a:avLst/>
          </a:prstGeom>
          <a:noFill/>
          <a:ln cap="flat" cmpd="sng" w="9525">
            <a:solidFill>
              <a:schemeClr val="dk1"/>
            </a:solidFill>
            <a:prstDash val="solid"/>
            <a:round/>
            <a:headEnd len="med" w="med" type="none"/>
            <a:tailEnd len="med" w="med" type="none"/>
          </a:ln>
        </p:spPr>
      </p:cxnSp>
      <p:cxnSp>
        <p:nvCxnSpPr>
          <p:cNvPr id="211" name="Google Shape;211;p28"/>
          <p:cNvCxnSpPr/>
          <p:nvPr/>
        </p:nvCxnSpPr>
        <p:spPr>
          <a:xfrm>
            <a:off x="8856000" y="2663725"/>
            <a:ext cx="0" cy="2437200"/>
          </a:xfrm>
          <a:prstGeom prst="straightConnector1">
            <a:avLst/>
          </a:prstGeom>
          <a:noFill/>
          <a:ln cap="flat" cmpd="sng" w="9525">
            <a:solidFill>
              <a:schemeClr val="dk1"/>
            </a:solidFill>
            <a:prstDash val="solid"/>
            <a:round/>
            <a:headEnd len="med" w="med" type="none"/>
            <a:tailEnd len="med" w="med" type="none"/>
          </a:ln>
        </p:spPr>
      </p:cxn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29"/>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Physical Activity Objectives</a:t>
            </a:r>
            <a:endParaRPr/>
          </a:p>
        </p:txBody>
      </p:sp>
      <p:sp>
        <p:nvSpPr>
          <p:cNvPr id="217" name="Google Shape;217;p29"/>
          <p:cNvSpPr txBox="1"/>
          <p:nvPr>
            <p:ph idx="1" type="body"/>
          </p:nvPr>
        </p:nvSpPr>
        <p:spPr>
          <a:xfrm>
            <a:off x="387900" y="2431500"/>
            <a:ext cx="2585700" cy="2376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t>Outcome:</a:t>
            </a:r>
            <a:endParaRPr u="sng"/>
          </a:p>
          <a:p>
            <a:pPr indent="0" lvl="0" marL="0" rtl="0" algn="l">
              <a:spcBef>
                <a:spcPts val="1600"/>
              </a:spcBef>
              <a:spcAft>
                <a:spcPts val="0"/>
              </a:spcAft>
              <a:buNone/>
            </a:pPr>
            <a:r>
              <a:rPr lang="en"/>
              <a:t>Completion of 30 hours (30 minutes per week) of physical activity time by May 2021</a:t>
            </a:r>
            <a:endParaRPr/>
          </a:p>
          <a:p>
            <a:pPr indent="0" lvl="0" marL="0" rtl="0" algn="l">
              <a:spcBef>
                <a:spcPts val="1600"/>
              </a:spcBef>
              <a:spcAft>
                <a:spcPts val="1600"/>
              </a:spcAft>
              <a:buNone/>
            </a:pPr>
            <a:r>
              <a:rPr lang="en">
                <a:solidFill>
                  <a:srgbClr val="CCCCCC"/>
                </a:solidFill>
              </a:rPr>
              <a:t>Indicator:Time-log of hours completed of work-out sessions</a:t>
            </a:r>
            <a:endParaRPr>
              <a:solidFill>
                <a:srgbClr val="CCCCCC"/>
              </a:solidFill>
            </a:endParaRPr>
          </a:p>
        </p:txBody>
      </p:sp>
      <p:sp>
        <p:nvSpPr>
          <p:cNvPr id="218" name="Google Shape;218;p29"/>
          <p:cNvSpPr txBox="1"/>
          <p:nvPr>
            <p:ph idx="2" type="body"/>
          </p:nvPr>
        </p:nvSpPr>
        <p:spPr>
          <a:xfrm>
            <a:off x="6170400" y="2493825"/>
            <a:ext cx="2585700" cy="2189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t>Structure:</a:t>
            </a:r>
            <a:endParaRPr u="sng"/>
          </a:p>
          <a:p>
            <a:pPr indent="0" lvl="0" marL="0" rtl="0" algn="l">
              <a:spcBef>
                <a:spcPts val="1600"/>
              </a:spcBef>
              <a:spcAft>
                <a:spcPts val="0"/>
              </a:spcAft>
              <a:buNone/>
            </a:pPr>
            <a:r>
              <a:rPr lang="en"/>
              <a:t>2 physical activity  lesson providers                                     </a:t>
            </a:r>
            <a:r>
              <a:rPr lang="en">
                <a:solidFill>
                  <a:srgbClr val="0B5394"/>
                </a:solidFill>
              </a:rPr>
              <a:t>-</a:t>
            </a:r>
            <a:endParaRPr>
              <a:solidFill>
                <a:srgbClr val="0B5394"/>
              </a:solidFill>
            </a:endParaRPr>
          </a:p>
          <a:p>
            <a:pPr indent="0" lvl="0" marL="0" rtl="0" algn="l">
              <a:spcBef>
                <a:spcPts val="1600"/>
              </a:spcBef>
              <a:spcAft>
                <a:spcPts val="0"/>
              </a:spcAft>
              <a:buNone/>
            </a:pPr>
            <a:r>
              <a:t/>
            </a:r>
            <a:endParaRPr/>
          </a:p>
          <a:p>
            <a:pPr indent="0" lvl="0" marL="0" rtl="0" algn="l">
              <a:spcBef>
                <a:spcPts val="1600"/>
              </a:spcBef>
              <a:spcAft>
                <a:spcPts val="0"/>
              </a:spcAft>
              <a:buNone/>
            </a:pPr>
            <a:r>
              <a:rPr lang="en">
                <a:solidFill>
                  <a:srgbClr val="CCCCCC"/>
                </a:solidFill>
              </a:rPr>
              <a:t>Indicator: Note how many were hired </a:t>
            </a:r>
            <a:endParaRPr>
              <a:solidFill>
                <a:srgbClr val="CCCCCC"/>
              </a:solidFill>
            </a:endParaRPr>
          </a:p>
          <a:p>
            <a:pPr indent="0" lvl="0" marL="0" rtl="0" algn="l">
              <a:spcBef>
                <a:spcPts val="1600"/>
              </a:spcBef>
              <a:spcAft>
                <a:spcPts val="1600"/>
              </a:spcAft>
              <a:buNone/>
            </a:pPr>
            <a:r>
              <a:t/>
            </a:r>
            <a:endParaRPr/>
          </a:p>
        </p:txBody>
      </p:sp>
      <p:sp>
        <p:nvSpPr>
          <p:cNvPr id="219" name="Google Shape;219;p29"/>
          <p:cNvSpPr txBox="1"/>
          <p:nvPr>
            <p:ph idx="2" type="body"/>
          </p:nvPr>
        </p:nvSpPr>
        <p:spPr>
          <a:xfrm>
            <a:off x="3279150" y="2431500"/>
            <a:ext cx="2585700" cy="2376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t>Process:</a:t>
            </a:r>
            <a:endParaRPr u="sng"/>
          </a:p>
          <a:p>
            <a:pPr indent="0" lvl="0" marL="0" rtl="0" algn="l">
              <a:spcBef>
                <a:spcPts val="1600"/>
              </a:spcBef>
              <a:spcAft>
                <a:spcPts val="0"/>
              </a:spcAft>
              <a:buNone/>
            </a:pPr>
            <a:r>
              <a:rPr lang="en"/>
              <a:t>Work out sessions of 15 minutes, 4 times a week           </a:t>
            </a:r>
            <a:r>
              <a:rPr lang="en">
                <a:solidFill>
                  <a:srgbClr val="0B5394"/>
                </a:solidFill>
              </a:rPr>
              <a:t>-</a:t>
            </a:r>
            <a:endParaRPr>
              <a:solidFill>
                <a:srgbClr val="0B5394"/>
              </a:solidFill>
            </a:endParaRPr>
          </a:p>
          <a:p>
            <a:pPr indent="0" lvl="0" marL="0" rtl="0" algn="l">
              <a:spcBef>
                <a:spcPts val="1600"/>
              </a:spcBef>
              <a:spcAft>
                <a:spcPts val="0"/>
              </a:spcAft>
              <a:buNone/>
            </a:pPr>
            <a:r>
              <a:t/>
            </a:r>
            <a:endParaRPr/>
          </a:p>
          <a:p>
            <a:pPr indent="0" lvl="0" marL="0" rtl="0" algn="l">
              <a:spcBef>
                <a:spcPts val="1600"/>
              </a:spcBef>
              <a:spcAft>
                <a:spcPts val="0"/>
              </a:spcAft>
              <a:buNone/>
            </a:pPr>
            <a:r>
              <a:rPr lang="en">
                <a:solidFill>
                  <a:srgbClr val="CCCCCC"/>
                </a:solidFill>
              </a:rPr>
              <a:t>Indicator: Recording the sessions provided </a:t>
            </a:r>
            <a:endParaRPr>
              <a:solidFill>
                <a:srgbClr val="CCCCCC"/>
              </a:solidFill>
            </a:endParaRPr>
          </a:p>
          <a:p>
            <a:pPr indent="0" lvl="0" marL="0" rtl="0" algn="l">
              <a:spcBef>
                <a:spcPts val="1600"/>
              </a:spcBef>
              <a:spcAft>
                <a:spcPts val="1600"/>
              </a:spcAft>
              <a:buNone/>
            </a:pPr>
            <a:r>
              <a:t/>
            </a:r>
            <a:endParaRPr/>
          </a:p>
        </p:txBody>
      </p:sp>
      <p:sp>
        <p:nvSpPr>
          <p:cNvPr id="220" name="Google Shape;220;p29"/>
          <p:cNvSpPr txBox="1"/>
          <p:nvPr>
            <p:ph idx="2" type="body"/>
          </p:nvPr>
        </p:nvSpPr>
        <p:spPr>
          <a:xfrm>
            <a:off x="507450" y="1245750"/>
            <a:ext cx="8248800" cy="997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t>Why (Needs):</a:t>
            </a:r>
            <a:r>
              <a:rPr lang="en"/>
              <a:t> </a:t>
            </a:r>
            <a:endParaRPr/>
          </a:p>
          <a:p>
            <a:pPr indent="-317500" lvl="0" marL="457200" rtl="0" algn="l">
              <a:spcBef>
                <a:spcPts val="1600"/>
              </a:spcBef>
              <a:spcAft>
                <a:spcPts val="0"/>
              </a:spcAft>
              <a:buSzPts val="1400"/>
              <a:buChar char="-"/>
            </a:pPr>
            <a:r>
              <a:rPr lang="en"/>
              <a:t>Travel limitations</a:t>
            </a:r>
            <a:endParaRPr/>
          </a:p>
          <a:p>
            <a:pPr indent="0" lvl="0" marL="0" rtl="0" algn="l">
              <a:spcBef>
                <a:spcPts val="1600"/>
              </a:spcBef>
              <a:spcAft>
                <a:spcPts val="1600"/>
              </a:spcAft>
              <a:buNone/>
            </a:pPr>
            <a:r>
              <a:t/>
            </a:r>
            <a:endParaRPr/>
          </a:p>
        </p:txBody>
      </p:sp>
      <p:cxnSp>
        <p:nvCxnSpPr>
          <p:cNvPr id="221" name="Google Shape;221;p29"/>
          <p:cNvCxnSpPr/>
          <p:nvPr/>
        </p:nvCxnSpPr>
        <p:spPr>
          <a:xfrm>
            <a:off x="387900" y="2493825"/>
            <a:ext cx="0" cy="2437200"/>
          </a:xfrm>
          <a:prstGeom prst="straightConnector1">
            <a:avLst/>
          </a:prstGeom>
          <a:noFill/>
          <a:ln cap="flat" cmpd="sng" w="9525">
            <a:solidFill>
              <a:schemeClr val="dk1"/>
            </a:solidFill>
            <a:prstDash val="solid"/>
            <a:round/>
            <a:headEnd len="med" w="med" type="none"/>
            <a:tailEnd len="med" w="med" type="none"/>
          </a:ln>
        </p:spPr>
      </p:cxnSp>
      <p:cxnSp>
        <p:nvCxnSpPr>
          <p:cNvPr id="222" name="Google Shape;222;p29"/>
          <p:cNvCxnSpPr/>
          <p:nvPr/>
        </p:nvCxnSpPr>
        <p:spPr>
          <a:xfrm>
            <a:off x="3279150" y="2493825"/>
            <a:ext cx="0" cy="2437200"/>
          </a:xfrm>
          <a:prstGeom prst="straightConnector1">
            <a:avLst/>
          </a:prstGeom>
          <a:noFill/>
          <a:ln cap="flat" cmpd="sng" w="9525">
            <a:solidFill>
              <a:schemeClr val="dk1"/>
            </a:solidFill>
            <a:prstDash val="solid"/>
            <a:round/>
            <a:headEnd len="med" w="med" type="none"/>
            <a:tailEnd len="med" w="med" type="none"/>
          </a:ln>
        </p:spPr>
      </p:cxnSp>
      <p:cxnSp>
        <p:nvCxnSpPr>
          <p:cNvPr id="223" name="Google Shape;223;p29"/>
          <p:cNvCxnSpPr/>
          <p:nvPr/>
        </p:nvCxnSpPr>
        <p:spPr>
          <a:xfrm>
            <a:off x="6170400" y="2571750"/>
            <a:ext cx="0" cy="2437200"/>
          </a:xfrm>
          <a:prstGeom prst="straightConnector1">
            <a:avLst/>
          </a:prstGeom>
          <a:noFill/>
          <a:ln cap="flat" cmpd="sng" w="9525">
            <a:solidFill>
              <a:schemeClr val="dk1"/>
            </a:solidFill>
            <a:prstDash val="solid"/>
            <a:round/>
            <a:headEnd len="med" w="med" type="none"/>
            <a:tailEnd len="med" w="med" type="none"/>
          </a:ln>
        </p:spPr>
      </p:cxnSp>
      <p:cxnSp>
        <p:nvCxnSpPr>
          <p:cNvPr id="224" name="Google Shape;224;p29"/>
          <p:cNvCxnSpPr/>
          <p:nvPr/>
        </p:nvCxnSpPr>
        <p:spPr>
          <a:xfrm>
            <a:off x="8519600" y="2571750"/>
            <a:ext cx="0" cy="2437200"/>
          </a:xfrm>
          <a:prstGeom prst="straightConnector1">
            <a:avLst/>
          </a:prstGeom>
          <a:noFill/>
          <a:ln cap="flat" cmpd="sng" w="9525">
            <a:solidFill>
              <a:schemeClr val="dk1"/>
            </a:solidFill>
            <a:prstDash val="solid"/>
            <a:round/>
            <a:headEnd len="med" w="med" type="none"/>
            <a:tailEnd len="med" w="med" type="none"/>
          </a:ln>
        </p:spPr>
      </p:cxnSp>
      <p:cxnSp>
        <p:nvCxnSpPr>
          <p:cNvPr id="225" name="Google Shape;225;p29"/>
          <p:cNvCxnSpPr/>
          <p:nvPr/>
        </p:nvCxnSpPr>
        <p:spPr>
          <a:xfrm>
            <a:off x="5880625" y="2493825"/>
            <a:ext cx="0" cy="2437200"/>
          </a:xfrm>
          <a:prstGeom prst="straightConnector1">
            <a:avLst/>
          </a:prstGeom>
          <a:noFill/>
          <a:ln cap="flat" cmpd="sng" w="9525">
            <a:solidFill>
              <a:schemeClr val="dk1"/>
            </a:solidFill>
            <a:prstDash val="solid"/>
            <a:round/>
            <a:headEnd len="med" w="med" type="none"/>
            <a:tailEnd len="med" w="med" type="none"/>
          </a:ln>
        </p:spPr>
      </p:cxnSp>
      <p:cxnSp>
        <p:nvCxnSpPr>
          <p:cNvPr id="226" name="Google Shape;226;p29"/>
          <p:cNvCxnSpPr/>
          <p:nvPr/>
        </p:nvCxnSpPr>
        <p:spPr>
          <a:xfrm>
            <a:off x="2944100" y="2493825"/>
            <a:ext cx="0" cy="2437200"/>
          </a:xfrm>
          <a:prstGeom prst="straightConnector1">
            <a:avLst/>
          </a:prstGeom>
          <a:noFill/>
          <a:ln cap="flat" cmpd="sng" w="9525">
            <a:solidFill>
              <a:schemeClr val="dk1"/>
            </a:solidFill>
            <a:prstDash val="solid"/>
            <a:round/>
            <a:headEnd len="med" w="med" type="none"/>
            <a:tailEnd len="med" w="med" type="none"/>
          </a:ln>
        </p:spPr>
      </p:cxnSp>
      <p:cxnSp>
        <p:nvCxnSpPr>
          <p:cNvPr id="227" name="Google Shape;227;p29"/>
          <p:cNvCxnSpPr/>
          <p:nvPr/>
        </p:nvCxnSpPr>
        <p:spPr>
          <a:xfrm>
            <a:off x="407900" y="2500875"/>
            <a:ext cx="2525100" cy="7200"/>
          </a:xfrm>
          <a:prstGeom prst="straightConnector1">
            <a:avLst/>
          </a:prstGeom>
          <a:noFill/>
          <a:ln cap="flat" cmpd="sng" w="9525">
            <a:solidFill>
              <a:schemeClr val="dk1"/>
            </a:solidFill>
            <a:prstDash val="solid"/>
            <a:round/>
            <a:headEnd len="med" w="med" type="none"/>
            <a:tailEnd len="med" w="med" type="none"/>
          </a:ln>
        </p:spPr>
      </p:cxnSp>
      <p:cxnSp>
        <p:nvCxnSpPr>
          <p:cNvPr id="228" name="Google Shape;228;p29"/>
          <p:cNvCxnSpPr/>
          <p:nvPr/>
        </p:nvCxnSpPr>
        <p:spPr>
          <a:xfrm>
            <a:off x="3289150" y="4931025"/>
            <a:ext cx="2591100" cy="14100"/>
          </a:xfrm>
          <a:prstGeom prst="straightConnector1">
            <a:avLst/>
          </a:prstGeom>
          <a:noFill/>
          <a:ln cap="flat" cmpd="sng" w="9525">
            <a:solidFill>
              <a:schemeClr val="dk1"/>
            </a:solidFill>
            <a:prstDash val="solid"/>
            <a:round/>
            <a:headEnd len="med" w="med" type="none"/>
            <a:tailEnd len="med" w="med" type="none"/>
          </a:ln>
        </p:spPr>
      </p:cxnSp>
      <p:cxnSp>
        <p:nvCxnSpPr>
          <p:cNvPr id="229" name="Google Shape;229;p29"/>
          <p:cNvCxnSpPr/>
          <p:nvPr/>
        </p:nvCxnSpPr>
        <p:spPr>
          <a:xfrm>
            <a:off x="3279150" y="2493825"/>
            <a:ext cx="2601000" cy="14100"/>
          </a:xfrm>
          <a:prstGeom prst="straightConnector1">
            <a:avLst/>
          </a:prstGeom>
          <a:noFill/>
          <a:ln cap="flat" cmpd="sng" w="9525">
            <a:solidFill>
              <a:schemeClr val="dk1"/>
            </a:solidFill>
            <a:prstDash val="solid"/>
            <a:round/>
            <a:headEnd len="med" w="med" type="none"/>
            <a:tailEnd len="med" w="med" type="none"/>
          </a:ln>
        </p:spPr>
      </p:cxnSp>
      <p:cxnSp>
        <p:nvCxnSpPr>
          <p:cNvPr id="230" name="Google Shape;230;p29"/>
          <p:cNvCxnSpPr/>
          <p:nvPr/>
        </p:nvCxnSpPr>
        <p:spPr>
          <a:xfrm>
            <a:off x="6177875" y="5001800"/>
            <a:ext cx="2366100" cy="0"/>
          </a:xfrm>
          <a:prstGeom prst="straightConnector1">
            <a:avLst/>
          </a:prstGeom>
          <a:noFill/>
          <a:ln cap="flat" cmpd="sng" w="9525">
            <a:solidFill>
              <a:schemeClr val="dk1"/>
            </a:solidFill>
            <a:prstDash val="solid"/>
            <a:round/>
            <a:headEnd len="med" w="med" type="none"/>
            <a:tailEnd len="med" w="med" type="none"/>
          </a:ln>
        </p:spPr>
      </p:cxnSp>
      <p:cxnSp>
        <p:nvCxnSpPr>
          <p:cNvPr id="231" name="Google Shape;231;p29"/>
          <p:cNvCxnSpPr/>
          <p:nvPr/>
        </p:nvCxnSpPr>
        <p:spPr>
          <a:xfrm flipH="1" rot="10800000">
            <a:off x="6170400" y="2564550"/>
            <a:ext cx="2345400" cy="7200"/>
          </a:xfrm>
          <a:prstGeom prst="straightConnector1">
            <a:avLst/>
          </a:prstGeom>
          <a:noFill/>
          <a:ln cap="flat" cmpd="sng" w="9525">
            <a:solidFill>
              <a:schemeClr val="dk1"/>
            </a:solidFill>
            <a:prstDash val="solid"/>
            <a:round/>
            <a:headEnd len="med" w="med" type="none"/>
            <a:tailEnd len="med" w="med" type="none"/>
          </a:ln>
        </p:spPr>
      </p:cxnSp>
      <p:cxnSp>
        <p:nvCxnSpPr>
          <p:cNvPr id="232" name="Google Shape;232;p29"/>
          <p:cNvCxnSpPr/>
          <p:nvPr/>
        </p:nvCxnSpPr>
        <p:spPr>
          <a:xfrm>
            <a:off x="407900" y="4934475"/>
            <a:ext cx="2525100" cy="7200"/>
          </a:xfrm>
          <a:prstGeom prst="straightConnector1">
            <a:avLst/>
          </a:prstGeom>
          <a:noFill/>
          <a:ln cap="flat" cmpd="sng" w="9525">
            <a:solidFill>
              <a:schemeClr val="dk1"/>
            </a:solidFill>
            <a:prstDash val="solid"/>
            <a:round/>
            <a:headEnd len="med" w="med" type="none"/>
            <a:tailEnd len="med" w="med" type="none"/>
          </a:ln>
        </p:spPr>
      </p:cxn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30"/>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Intervention Design: Community Leader Reflection</a:t>
            </a:r>
            <a:endParaRPr/>
          </a:p>
        </p:txBody>
      </p:sp>
      <p:sp>
        <p:nvSpPr>
          <p:cNvPr id="238" name="Google Shape;238;p30"/>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9CB9C"/>
                </a:solidFill>
              </a:rPr>
              <a:t>Diane LaVoy</a:t>
            </a:r>
            <a:r>
              <a:rPr lang="en"/>
              <a:t> -</a:t>
            </a:r>
            <a:r>
              <a:rPr lang="en" sz="1500"/>
              <a:t>Cofounder of Cheverly Village and interim Executive Director.</a:t>
            </a:r>
            <a:endParaRPr sz="1500"/>
          </a:p>
          <a:p>
            <a:pPr indent="-323850" lvl="0" marL="457200" rtl="0" algn="l">
              <a:spcBef>
                <a:spcPts val="1600"/>
              </a:spcBef>
              <a:spcAft>
                <a:spcPts val="0"/>
              </a:spcAft>
              <a:buSzPts val="1500"/>
              <a:buChar char="●"/>
            </a:pPr>
            <a:r>
              <a:rPr lang="en" sz="1500"/>
              <a:t>Villages differ greatly in amenities.</a:t>
            </a:r>
            <a:endParaRPr sz="1500"/>
          </a:p>
          <a:p>
            <a:pPr indent="-323850" lvl="0" marL="457200" rtl="0" algn="l">
              <a:spcBef>
                <a:spcPts val="0"/>
              </a:spcBef>
              <a:spcAft>
                <a:spcPts val="0"/>
              </a:spcAft>
              <a:buSzPts val="1500"/>
              <a:buChar char="●"/>
            </a:pPr>
            <a:r>
              <a:rPr lang="en" sz="1500"/>
              <a:t>Currently do not have nutrition support</a:t>
            </a:r>
            <a:endParaRPr sz="1500"/>
          </a:p>
          <a:p>
            <a:pPr indent="0" lvl="0" marL="457200" rtl="0" algn="l">
              <a:spcBef>
                <a:spcPts val="1600"/>
              </a:spcBef>
              <a:spcAft>
                <a:spcPts val="0"/>
              </a:spcAft>
              <a:buNone/>
            </a:pPr>
            <a:r>
              <a:t/>
            </a:r>
            <a:endParaRPr sz="1500"/>
          </a:p>
          <a:p>
            <a:pPr indent="-323850" lvl="0" marL="457200" rtl="0" algn="l">
              <a:spcBef>
                <a:spcPts val="1600"/>
              </a:spcBef>
              <a:spcAft>
                <a:spcPts val="0"/>
              </a:spcAft>
              <a:buSzPts val="1500"/>
              <a:buChar char="●"/>
            </a:pPr>
            <a:r>
              <a:rPr lang="en" sz="1500"/>
              <a:t>Increased</a:t>
            </a:r>
            <a:r>
              <a:rPr lang="en" sz="1500"/>
              <a:t> need for insurance gap funding</a:t>
            </a:r>
            <a:endParaRPr sz="1500"/>
          </a:p>
          <a:p>
            <a:pPr indent="-323850" lvl="0" marL="457200" rtl="0" algn="l">
              <a:spcBef>
                <a:spcPts val="0"/>
              </a:spcBef>
              <a:spcAft>
                <a:spcPts val="0"/>
              </a:spcAft>
              <a:buSzPts val="1500"/>
              <a:buChar char="●"/>
            </a:pPr>
            <a:r>
              <a:rPr lang="en" sz="1500"/>
              <a:t>Exercise and autonomy.</a:t>
            </a:r>
            <a:endParaRPr sz="1500"/>
          </a:p>
          <a:p>
            <a:pPr indent="-323850" lvl="0" marL="457200" rtl="0" algn="l">
              <a:spcBef>
                <a:spcPts val="0"/>
              </a:spcBef>
              <a:spcAft>
                <a:spcPts val="0"/>
              </a:spcAft>
              <a:buSzPts val="1500"/>
              <a:buChar char="●"/>
            </a:pPr>
            <a:r>
              <a:rPr lang="en" sz="1500"/>
              <a:t>Weekly produce encouraging and interactive</a:t>
            </a:r>
            <a:endParaRPr sz="1500"/>
          </a:p>
          <a:p>
            <a:pPr indent="0" lvl="0" marL="457200" rtl="0" algn="l">
              <a:spcBef>
                <a:spcPts val="1600"/>
              </a:spcBef>
              <a:spcAft>
                <a:spcPts val="0"/>
              </a:spcAft>
              <a:buNone/>
            </a:pPr>
            <a:r>
              <a:t/>
            </a:r>
            <a:endParaRPr sz="1500"/>
          </a:p>
          <a:p>
            <a:pPr indent="0" lvl="0" marL="0" rtl="0" algn="l">
              <a:spcBef>
                <a:spcPts val="1600"/>
              </a:spcBef>
              <a:spcAft>
                <a:spcPts val="1600"/>
              </a:spcAft>
              <a:buNone/>
            </a:pPr>
            <a:r>
              <a:t/>
            </a:r>
            <a:endParaRPr sz="150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31"/>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Conclusion</a:t>
            </a:r>
            <a:endParaRPr/>
          </a:p>
        </p:txBody>
      </p:sp>
      <p:sp>
        <p:nvSpPr>
          <p:cNvPr id="244" name="Google Shape;244;p31"/>
          <p:cNvSpPr txBox="1"/>
          <p:nvPr>
            <p:ph idx="1" type="body"/>
          </p:nvPr>
        </p:nvSpPr>
        <p:spPr>
          <a:xfrm>
            <a:off x="387900" y="1357575"/>
            <a:ext cx="8368200" cy="2055600"/>
          </a:xfrm>
          <a:prstGeom prst="rect">
            <a:avLst/>
          </a:prstGeom>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SzPts val="1800"/>
              <a:buChar char="●"/>
            </a:pPr>
            <a:r>
              <a:rPr lang="en"/>
              <a:t>S</a:t>
            </a:r>
            <a:r>
              <a:rPr lang="en" sz="1500"/>
              <a:t>eniors are a rapidly growing population that will require increased care.</a:t>
            </a:r>
            <a:endParaRPr sz="1500"/>
          </a:p>
          <a:p>
            <a:pPr indent="-323850" lvl="0" marL="457200" rtl="0" algn="l">
              <a:lnSpc>
                <a:spcPct val="150000"/>
              </a:lnSpc>
              <a:spcBef>
                <a:spcPts val="0"/>
              </a:spcBef>
              <a:spcAft>
                <a:spcPts val="0"/>
              </a:spcAft>
              <a:buSzPts val="1500"/>
              <a:buChar char="●"/>
            </a:pPr>
            <a:r>
              <a:rPr lang="en" sz="1500"/>
              <a:t>Villages are an excellent vehicle to provide support while aging in place, allowing seniors to maintain their agency and autonomy .</a:t>
            </a:r>
            <a:endParaRPr sz="1500"/>
          </a:p>
          <a:p>
            <a:pPr indent="-323850" lvl="0" marL="457200" rtl="0" algn="l">
              <a:lnSpc>
                <a:spcPct val="150000"/>
              </a:lnSpc>
              <a:spcBef>
                <a:spcPts val="0"/>
              </a:spcBef>
              <a:spcAft>
                <a:spcPts val="0"/>
              </a:spcAft>
              <a:buSzPts val="1500"/>
              <a:buChar char="●"/>
            </a:pPr>
            <a:r>
              <a:rPr lang="en" sz="1500"/>
              <a:t>Focusing dietary support on issues such as hypertension will be increasingly important in the near future.</a:t>
            </a:r>
            <a:endParaRPr sz="1500"/>
          </a:p>
          <a:p>
            <a:pPr indent="0" lvl="0" marL="457200" rtl="0" algn="l">
              <a:spcBef>
                <a:spcPts val="1600"/>
              </a:spcBef>
              <a:spcAft>
                <a:spcPts val="1600"/>
              </a:spcAft>
              <a:buNone/>
            </a:pPr>
            <a:r>
              <a:t/>
            </a:r>
            <a:endParaRPr sz="1500"/>
          </a:p>
        </p:txBody>
      </p:sp>
      <p:pic>
        <p:nvPicPr>
          <p:cNvPr id="245" name="Google Shape;245;p31"/>
          <p:cNvPicPr preferRelativeResize="0"/>
          <p:nvPr/>
        </p:nvPicPr>
        <p:blipFill>
          <a:blip r:embed="rId3">
            <a:alphaModFix/>
          </a:blip>
          <a:stretch>
            <a:fillRect/>
          </a:stretch>
        </p:blipFill>
        <p:spPr>
          <a:xfrm>
            <a:off x="322400" y="3626625"/>
            <a:ext cx="8499200" cy="14308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sp>
        <p:nvSpPr>
          <p:cNvPr id="69" name="Google Shape;69;p14"/>
          <p:cNvSpPr txBox="1"/>
          <p:nvPr>
            <p:ph type="title"/>
          </p:nvPr>
        </p:nvSpPr>
        <p:spPr>
          <a:xfrm>
            <a:off x="139325" y="419775"/>
            <a:ext cx="86850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Introduction</a:t>
            </a:r>
            <a:endParaRPr/>
          </a:p>
        </p:txBody>
      </p:sp>
      <p:sp>
        <p:nvSpPr>
          <p:cNvPr id="70" name="Google Shape;70;p14"/>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a:t>
            </a:r>
            <a:endParaRPr/>
          </a:p>
          <a:p>
            <a:pPr indent="0" lvl="0" marL="0" rtl="0" algn="l">
              <a:spcBef>
                <a:spcPts val="1600"/>
              </a:spcBef>
              <a:spcAft>
                <a:spcPts val="1600"/>
              </a:spcAft>
              <a:buNone/>
            </a:pPr>
            <a:r>
              <a:t/>
            </a:r>
            <a:endParaRPr/>
          </a:p>
        </p:txBody>
      </p:sp>
      <p:pic>
        <p:nvPicPr>
          <p:cNvPr id="71" name="Google Shape;71;p14"/>
          <p:cNvPicPr preferRelativeResize="0"/>
          <p:nvPr/>
        </p:nvPicPr>
        <p:blipFill>
          <a:blip r:embed="rId3">
            <a:alphaModFix/>
          </a:blip>
          <a:stretch>
            <a:fillRect/>
          </a:stretch>
        </p:blipFill>
        <p:spPr>
          <a:xfrm>
            <a:off x="387900" y="1626600"/>
            <a:ext cx="3600199" cy="2805350"/>
          </a:xfrm>
          <a:prstGeom prst="rect">
            <a:avLst/>
          </a:prstGeom>
          <a:noFill/>
          <a:ln>
            <a:noFill/>
          </a:ln>
        </p:spPr>
      </p:pic>
      <p:sp>
        <p:nvSpPr>
          <p:cNvPr id="72" name="Google Shape;72;p14"/>
          <p:cNvSpPr txBox="1"/>
          <p:nvPr/>
        </p:nvSpPr>
        <p:spPr>
          <a:xfrm>
            <a:off x="4340450" y="1626625"/>
            <a:ext cx="4168200" cy="28053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Clr>
                <a:srgbClr val="FFFFFF"/>
              </a:buClr>
              <a:buSzPts val="1400"/>
              <a:buFont typeface="Roboto"/>
              <a:buChar char="●"/>
            </a:pPr>
            <a:r>
              <a:rPr lang="en">
                <a:solidFill>
                  <a:srgbClr val="FFFFFF"/>
                </a:solidFill>
                <a:latin typeface="Roboto"/>
                <a:ea typeface="Roboto"/>
                <a:cs typeface="Roboto"/>
                <a:sym typeface="Roboto"/>
              </a:rPr>
              <a:t>65+ population will double by 2060.</a:t>
            </a:r>
            <a:endParaRPr>
              <a:solidFill>
                <a:srgbClr val="FFFFFF"/>
              </a:solidFill>
              <a:latin typeface="Roboto"/>
              <a:ea typeface="Roboto"/>
              <a:cs typeface="Roboto"/>
              <a:sym typeface="Roboto"/>
            </a:endParaRPr>
          </a:p>
          <a:p>
            <a:pPr indent="0" lvl="0" marL="457200" rtl="0" algn="l">
              <a:spcBef>
                <a:spcPts val="0"/>
              </a:spcBef>
              <a:spcAft>
                <a:spcPts val="0"/>
              </a:spcAft>
              <a:buNone/>
            </a:pPr>
            <a:r>
              <a:t/>
            </a:r>
            <a:endParaRPr>
              <a:solidFill>
                <a:srgbClr val="FFFFFF"/>
              </a:solidFill>
              <a:latin typeface="Roboto"/>
              <a:ea typeface="Roboto"/>
              <a:cs typeface="Roboto"/>
              <a:sym typeface="Roboto"/>
            </a:endParaRPr>
          </a:p>
          <a:p>
            <a:pPr indent="0" lvl="0" marL="457200" rtl="0" algn="l">
              <a:spcBef>
                <a:spcPts val="0"/>
              </a:spcBef>
              <a:spcAft>
                <a:spcPts val="0"/>
              </a:spcAft>
              <a:buNone/>
            </a:pPr>
            <a:r>
              <a:t/>
            </a:r>
            <a:endParaRPr>
              <a:solidFill>
                <a:srgbClr val="FFFFFF"/>
              </a:solidFill>
              <a:latin typeface="Roboto"/>
              <a:ea typeface="Roboto"/>
              <a:cs typeface="Roboto"/>
              <a:sym typeface="Roboto"/>
            </a:endParaRPr>
          </a:p>
          <a:p>
            <a:pPr indent="-317500" lvl="0" marL="457200" rtl="0" algn="l">
              <a:spcBef>
                <a:spcPts val="0"/>
              </a:spcBef>
              <a:spcAft>
                <a:spcPts val="0"/>
              </a:spcAft>
              <a:buClr>
                <a:srgbClr val="FFFFFF"/>
              </a:buClr>
              <a:buSzPts val="1400"/>
              <a:buFont typeface="Roboto"/>
              <a:buChar char="●"/>
            </a:pPr>
            <a:r>
              <a:rPr lang="en">
                <a:solidFill>
                  <a:srgbClr val="FFFFFF"/>
                </a:solidFill>
                <a:latin typeface="Roboto"/>
                <a:ea typeface="Roboto"/>
                <a:cs typeface="Roboto"/>
                <a:sym typeface="Roboto"/>
              </a:rPr>
              <a:t>Seniors require increase support in:</a:t>
            </a:r>
            <a:endParaRPr>
              <a:solidFill>
                <a:srgbClr val="FFFFFF"/>
              </a:solidFill>
              <a:latin typeface="Roboto"/>
              <a:ea typeface="Roboto"/>
              <a:cs typeface="Roboto"/>
              <a:sym typeface="Roboto"/>
            </a:endParaRPr>
          </a:p>
          <a:p>
            <a:pPr indent="-317500" lvl="1" marL="914400" rtl="0" algn="l">
              <a:spcBef>
                <a:spcPts val="0"/>
              </a:spcBef>
              <a:spcAft>
                <a:spcPts val="0"/>
              </a:spcAft>
              <a:buClr>
                <a:srgbClr val="FFFFFF"/>
              </a:buClr>
              <a:buSzPts val="1400"/>
              <a:buFont typeface="Roboto"/>
              <a:buChar char="○"/>
            </a:pPr>
            <a:r>
              <a:rPr lang="en">
                <a:solidFill>
                  <a:srgbClr val="FFFFFF"/>
                </a:solidFill>
                <a:latin typeface="Roboto"/>
                <a:ea typeface="Roboto"/>
                <a:cs typeface="Roboto"/>
                <a:sym typeface="Roboto"/>
              </a:rPr>
              <a:t>Health services</a:t>
            </a:r>
            <a:endParaRPr>
              <a:solidFill>
                <a:srgbClr val="FFFFFF"/>
              </a:solidFill>
              <a:latin typeface="Roboto"/>
              <a:ea typeface="Roboto"/>
              <a:cs typeface="Roboto"/>
              <a:sym typeface="Roboto"/>
            </a:endParaRPr>
          </a:p>
          <a:p>
            <a:pPr indent="-317500" lvl="1" marL="914400" rtl="0" algn="l">
              <a:spcBef>
                <a:spcPts val="0"/>
              </a:spcBef>
              <a:spcAft>
                <a:spcPts val="0"/>
              </a:spcAft>
              <a:buClr>
                <a:srgbClr val="FFFFFF"/>
              </a:buClr>
              <a:buSzPts val="1400"/>
              <a:buFont typeface="Roboto"/>
              <a:buChar char="○"/>
            </a:pPr>
            <a:r>
              <a:rPr lang="en">
                <a:solidFill>
                  <a:srgbClr val="FFFFFF"/>
                </a:solidFill>
                <a:latin typeface="Roboto"/>
                <a:ea typeface="Roboto"/>
                <a:cs typeface="Roboto"/>
                <a:sym typeface="Roboto"/>
              </a:rPr>
              <a:t>Advocacy</a:t>
            </a:r>
            <a:endParaRPr>
              <a:solidFill>
                <a:srgbClr val="FFFFFF"/>
              </a:solidFill>
              <a:latin typeface="Roboto"/>
              <a:ea typeface="Roboto"/>
              <a:cs typeface="Roboto"/>
              <a:sym typeface="Roboto"/>
            </a:endParaRPr>
          </a:p>
          <a:p>
            <a:pPr indent="-317500" lvl="1" marL="914400" rtl="0" algn="l">
              <a:spcBef>
                <a:spcPts val="0"/>
              </a:spcBef>
              <a:spcAft>
                <a:spcPts val="0"/>
              </a:spcAft>
              <a:buClr>
                <a:srgbClr val="FFFFFF"/>
              </a:buClr>
              <a:buSzPts val="1400"/>
              <a:buFont typeface="Roboto"/>
              <a:buChar char="○"/>
            </a:pPr>
            <a:r>
              <a:rPr lang="en">
                <a:solidFill>
                  <a:srgbClr val="FFFFFF"/>
                </a:solidFill>
                <a:latin typeface="Roboto"/>
                <a:ea typeface="Roboto"/>
                <a:cs typeface="Roboto"/>
                <a:sym typeface="Roboto"/>
              </a:rPr>
              <a:t>Long-term Care</a:t>
            </a:r>
            <a:endParaRPr>
              <a:solidFill>
                <a:srgbClr val="FFFFFF"/>
              </a:solidFill>
              <a:latin typeface="Roboto"/>
              <a:ea typeface="Roboto"/>
              <a:cs typeface="Roboto"/>
              <a:sym typeface="Roboto"/>
            </a:endParaRPr>
          </a:p>
          <a:p>
            <a:pPr indent="-317500" lvl="1" marL="914400" rtl="0" algn="l">
              <a:spcBef>
                <a:spcPts val="0"/>
              </a:spcBef>
              <a:spcAft>
                <a:spcPts val="0"/>
              </a:spcAft>
              <a:buClr>
                <a:srgbClr val="FFFFFF"/>
              </a:buClr>
              <a:buSzPts val="1400"/>
              <a:buFont typeface="Roboto"/>
              <a:buChar char="○"/>
            </a:pPr>
            <a:r>
              <a:rPr lang="en">
                <a:solidFill>
                  <a:srgbClr val="FFFFFF"/>
                </a:solidFill>
                <a:latin typeface="Roboto"/>
                <a:ea typeface="Roboto"/>
                <a:cs typeface="Roboto"/>
                <a:sym typeface="Roboto"/>
              </a:rPr>
              <a:t>Nutrition Services</a:t>
            </a:r>
            <a:endParaRPr>
              <a:solidFill>
                <a:srgbClr val="FFFFFF"/>
              </a:solidFill>
              <a:latin typeface="Roboto"/>
              <a:ea typeface="Roboto"/>
              <a:cs typeface="Roboto"/>
              <a:sym typeface="Roboto"/>
            </a:endParaRPr>
          </a:p>
          <a:p>
            <a:pPr indent="0" lvl="0" marL="0" rtl="0" algn="l">
              <a:spcBef>
                <a:spcPts val="0"/>
              </a:spcBef>
              <a:spcAft>
                <a:spcPts val="0"/>
              </a:spcAft>
              <a:buNone/>
            </a:pPr>
            <a:r>
              <a:t/>
            </a:r>
            <a:endParaRPr>
              <a:solidFill>
                <a:srgbClr val="FFFFFF"/>
              </a:solidFill>
              <a:latin typeface="Roboto"/>
              <a:ea typeface="Roboto"/>
              <a:cs typeface="Roboto"/>
              <a:sym typeface="Roboto"/>
            </a:endParaRPr>
          </a:p>
          <a:p>
            <a:pPr indent="0" lvl="0" marL="0" rtl="0" algn="ctr">
              <a:spcBef>
                <a:spcPts val="0"/>
              </a:spcBef>
              <a:spcAft>
                <a:spcPts val="0"/>
              </a:spcAft>
              <a:buNone/>
            </a:pPr>
            <a:r>
              <a:t/>
            </a:r>
            <a:endParaRPr b="1" sz="1700">
              <a:solidFill>
                <a:srgbClr val="B7B7B7"/>
              </a:solidFill>
              <a:latin typeface="Roboto"/>
              <a:ea typeface="Roboto"/>
              <a:cs typeface="Roboto"/>
              <a:sym typeface="Roboto"/>
            </a:endParaRPr>
          </a:p>
          <a:p>
            <a:pPr indent="0" lvl="0" marL="0" rtl="0" algn="ctr">
              <a:spcBef>
                <a:spcPts val="0"/>
              </a:spcBef>
              <a:spcAft>
                <a:spcPts val="0"/>
              </a:spcAft>
              <a:buNone/>
            </a:pPr>
            <a:r>
              <a:rPr b="1" lang="en" sz="1700">
                <a:solidFill>
                  <a:srgbClr val="F9CB9C"/>
                </a:solidFill>
                <a:latin typeface="Roboto"/>
                <a:ea typeface="Roboto"/>
                <a:cs typeface="Roboto"/>
                <a:sym typeface="Roboto"/>
              </a:rPr>
              <a:t>How will we meet the demand?</a:t>
            </a:r>
            <a:endParaRPr b="1" sz="1700">
              <a:solidFill>
                <a:srgbClr val="F9CB9C"/>
              </a:solidFill>
              <a:latin typeface="Roboto"/>
              <a:ea typeface="Roboto"/>
              <a:cs typeface="Roboto"/>
              <a:sym typeface="Roboto"/>
            </a:endParaRPr>
          </a:p>
          <a:p>
            <a:pPr indent="0" lvl="0" marL="0" rtl="0" algn="l">
              <a:spcBef>
                <a:spcPts val="0"/>
              </a:spcBef>
              <a:spcAft>
                <a:spcPts val="0"/>
              </a:spcAft>
              <a:buNone/>
            </a:pPr>
            <a:r>
              <a:t/>
            </a:r>
            <a:endParaRPr>
              <a:solidFill>
                <a:srgbClr val="FFFFFF"/>
              </a:solidFill>
              <a:latin typeface="Roboto"/>
              <a:ea typeface="Roboto"/>
              <a:cs typeface="Roboto"/>
              <a:sym typeface="Roboto"/>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p15"/>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Introduction </a:t>
            </a:r>
            <a:endParaRPr/>
          </a:p>
        </p:txBody>
      </p:sp>
      <p:sp>
        <p:nvSpPr>
          <p:cNvPr id="78" name="Google Shape;78;p15"/>
          <p:cNvSpPr txBox="1"/>
          <p:nvPr>
            <p:ph idx="1" type="body"/>
          </p:nvPr>
        </p:nvSpPr>
        <p:spPr>
          <a:xfrm>
            <a:off x="387900" y="1328900"/>
            <a:ext cx="8368200" cy="3239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500"/>
              <a:t>According to the 2010 census, PG County has </a:t>
            </a:r>
            <a:r>
              <a:rPr lang="en" sz="1500">
                <a:solidFill>
                  <a:srgbClr val="F9CB9C"/>
                </a:solidFill>
              </a:rPr>
              <a:t>83,523</a:t>
            </a:r>
            <a:r>
              <a:rPr lang="en" sz="1500"/>
              <a:t> seniors.</a:t>
            </a:r>
            <a:endParaRPr sz="1500"/>
          </a:p>
          <a:p>
            <a:pPr indent="0" lvl="0" marL="0" rtl="0" algn="l">
              <a:spcBef>
                <a:spcPts val="1600"/>
              </a:spcBef>
              <a:spcAft>
                <a:spcPts val="0"/>
              </a:spcAft>
              <a:buNone/>
            </a:pPr>
            <a:r>
              <a:rPr lang="en" sz="1500" u="sng">
                <a:solidFill>
                  <a:srgbClr val="FFFFFF"/>
                </a:solidFill>
              </a:rPr>
              <a:t>Aging and Disabilities Services Division</a:t>
            </a:r>
            <a:endParaRPr sz="1500" u="sng">
              <a:solidFill>
                <a:srgbClr val="FFFFFF"/>
              </a:solidFill>
            </a:endParaRPr>
          </a:p>
          <a:p>
            <a:pPr indent="-323850" lvl="0" marL="457200" rtl="0" algn="l">
              <a:spcBef>
                <a:spcPts val="1600"/>
              </a:spcBef>
              <a:spcAft>
                <a:spcPts val="0"/>
              </a:spcAft>
              <a:buClr>
                <a:srgbClr val="FFFFFF"/>
              </a:buClr>
              <a:buSzPts val="1500"/>
              <a:buChar char="●"/>
            </a:pPr>
            <a:r>
              <a:rPr lang="en" sz="1500">
                <a:solidFill>
                  <a:srgbClr val="FFFFFF"/>
                </a:solidFill>
              </a:rPr>
              <a:t>Assisted Living Subsidies</a:t>
            </a:r>
            <a:endParaRPr sz="1500">
              <a:solidFill>
                <a:srgbClr val="FFFFFF"/>
              </a:solidFill>
            </a:endParaRPr>
          </a:p>
          <a:p>
            <a:pPr indent="-323850" lvl="0" marL="457200" rtl="0" algn="l">
              <a:spcBef>
                <a:spcPts val="0"/>
              </a:spcBef>
              <a:spcAft>
                <a:spcPts val="0"/>
              </a:spcAft>
              <a:buClr>
                <a:srgbClr val="FFFFFF"/>
              </a:buClr>
              <a:buSzPts val="1500"/>
              <a:buChar char="●"/>
            </a:pPr>
            <a:r>
              <a:rPr lang="en" sz="1500">
                <a:solidFill>
                  <a:srgbClr val="FFFFFF"/>
                </a:solidFill>
              </a:rPr>
              <a:t>Personal Assistant Program</a:t>
            </a:r>
            <a:endParaRPr sz="1500">
              <a:solidFill>
                <a:srgbClr val="FFFFFF"/>
              </a:solidFill>
            </a:endParaRPr>
          </a:p>
          <a:p>
            <a:pPr indent="-323850" lvl="0" marL="457200" rtl="0" algn="l">
              <a:spcBef>
                <a:spcPts val="0"/>
              </a:spcBef>
              <a:spcAft>
                <a:spcPts val="0"/>
              </a:spcAft>
              <a:buClr>
                <a:srgbClr val="FFFFFF"/>
              </a:buClr>
              <a:buSzPts val="1500"/>
              <a:buChar char="●"/>
            </a:pPr>
            <a:r>
              <a:rPr lang="en" sz="1500">
                <a:solidFill>
                  <a:srgbClr val="FFFFFF"/>
                </a:solidFill>
              </a:rPr>
              <a:t>Senior Nutrition Program</a:t>
            </a:r>
            <a:endParaRPr sz="1500">
              <a:solidFill>
                <a:srgbClr val="FFFFFF"/>
              </a:solidFill>
            </a:endParaRPr>
          </a:p>
          <a:p>
            <a:pPr indent="-323850" lvl="0" marL="457200" rtl="0" algn="l">
              <a:spcBef>
                <a:spcPts val="0"/>
              </a:spcBef>
              <a:spcAft>
                <a:spcPts val="0"/>
              </a:spcAft>
              <a:buClr>
                <a:srgbClr val="FFFFFF"/>
              </a:buClr>
              <a:buSzPts val="1500"/>
              <a:buChar char="●"/>
            </a:pPr>
            <a:r>
              <a:rPr lang="en" sz="1500">
                <a:solidFill>
                  <a:srgbClr val="FFFFFF"/>
                </a:solidFill>
              </a:rPr>
              <a:t>Senior Employment Program</a:t>
            </a:r>
            <a:endParaRPr sz="1500">
              <a:solidFill>
                <a:srgbClr val="FFFFFF"/>
              </a:solidFill>
            </a:endParaRPr>
          </a:p>
        </p:txBody>
      </p:sp>
      <p:pic>
        <p:nvPicPr>
          <p:cNvPr id="79" name="Google Shape;79;p15"/>
          <p:cNvPicPr preferRelativeResize="0"/>
          <p:nvPr/>
        </p:nvPicPr>
        <p:blipFill>
          <a:blip r:embed="rId3">
            <a:alphaModFix/>
          </a:blip>
          <a:stretch>
            <a:fillRect/>
          </a:stretch>
        </p:blipFill>
        <p:spPr>
          <a:xfrm>
            <a:off x="5230675" y="1862875"/>
            <a:ext cx="3324648" cy="21333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6"/>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Introduction</a:t>
            </a:r>
            <a:endParaRPr/>
          </a:p>
        </p:txBody>
      </p:sp>
      <p:sp>
        <p:nvSpPr>
          <p:cNvPr id="85" name="Google Shape;85;p16"/>
          <p:cNvSpPr txBox="1"/>
          <p:nvPr>
            <p:ph idx="1" type="body"/>
          </p:nvPr>
        </p:nvSpPr>
        <p:spPr>
          <a:xfrm>
            <a:off x="387900" y="1281100"/>
            <a:ext cx="8227800" cy="8316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1900">
                <a:solidFill>
                  <a:srgbClr val="F9CB9C"/>
                </a:solidFill>
              </a:rPr>
              <a:t>The Village Movement</a:t>
            </a:r>
            <a:r>
              <a:rPr lang="en"/>
              <a:t>: Aging in Place.</a:t>
            </a:r>
            <a:endParaRPr/>
          </a:p>
          <a:p>
            <a:pPr indent="0" lvl="0" marL="0" rtl="0" algn="l">
              <a:lnSpc>
                <a:spcPct val="100000"/>
              </a:lnSpc>
              <a:spcBef>
                <a:spcPts val="1600"/>
              </a:spcBef>
              <a:spcAft>
                <a:spcPts val="0"/>
              </a:spcAft>
              <a:buNone/>
            </a:pPr>
            <a:r>
              <a:rPr lang="en" sz="1400"/>
              <a:t>Allows seniors to remain in their homes.</a:t>
            </a:r>
            <a:endParaRPr sz="1400"/>
          </a:p>
          <a:p>
            <a:pPr indent="0" lvl="0" marL="0" rtl="0" algn="l">
              <a:spcBef>
                <a:spcPts val="1600"/>
              </a:spcBef>
              <a:spcAft>
                <a:spcPts val="0"/>
              </a:spcAft>
              <a:buNone/>
            </a:pPr>
            <a:r>
              <a:t/>
            </a:r>
            <a:endParaRPr sz="1400"/>
          </a:p>
          <a:p>
            <a:pPr indent="0" lvl="0" marL="0" rtl="0" algn="l">
              <a:spcBef>
                <a:spcPts val="1600"/>
              </a:spcBef>
              <a:spcAft>
                <a:spcPts val="0"/>
              </a:spcAft>
              <a:buNone/>
            </a:pPr>
            <a:r>
              <a:t/>
            </a:r>
            <a:endParaRPr sz="1400"/>
          </a:p>
          <a:p>
            <a:pPr indent="0" lvl="0" marL="0" rtl="0" algn="l">
              <a:lnSpc>
                <a:spcPct val="100000"/>
              </a:lnSpc>
              <a:spcBef>
                <a:spcPts val="1600"/>
              </a:spcBef>
              <a:spcAft>
                <a:spcPts val="0"/>
              </a:spcAft>
              <a:buNone/>
            </a:pPr>
            <a:r>
              <a:t/>
            </a:r>
            <a:endParaRPr sz="1400"/>
          </a:p>
          <a:p>
            <a:pPr indent="0" lvl="0" marL="0" rtl="0" algn="l">
              <a:spcBef>
                <a:spcPts val="1600"/>
              </a:spcBef>
              <a:spcAft>
                <a:spcPts val="0"/>
              </a:spcAft>
              <a:buNone/>
            </a:pPr>
            <a:r>
              <a:t/>
            </a:r>
            <a:endParaRPr sz="1400"/>
          </a:p>
          <a:p>
            <a:pPr indent="0" lvl="0" marL="0" rtl="0" algn="l">
              <a:spcBef>
                <a:spcPts val="1600"/>
              </a:spcBef>
              <a:spcAft>
                <a:spcPts val="1600"/>
              </a:spcAft>
              <a:buNone/>
            </a:pPr>
            <a:r>
              <a:t/>
            </a:r>
            <a:endParaRPr/>
          </a:p>
        </p:txBody>
      </p:sp>
      <p:pic>
        <p:nvPicPr>
          <p:cNvPr id="86" name="Google Shape;86;p16"/>
          <p:cNvPicPr preferRelativeResize="0"/>
          <p:nvPr/>
        </p:nvPicPr>
        <p:blipFill>
          <a:blip r:embed="rId3">
            <a:alphaModFix/>
          </a:blip>
          <a:stretch>
            <a:fillRect/>
          </a:stretch>
        </p:blipFill>
        <p:spPr>
          <a:xfrm>
            <a:off x="665151" y="3230250"/>
            <a:ext cx="2208449" cy="1472299"/>
          </a:xfrm>
          <a:prstGeom prst="rect">
            <a:avLst/>
          </a:prstGeom>
          <a:noFill/>
          <a:ln>
            <a:noFill/>
          </a:ln>
        </p:spPr>
      </p:pic>
      <p:pic>
        <p:nvPicPr>
          <p:cNvPr id="87" name="Google Shape;87;p16"/>
          <p:cNvPicPr preferRelativeResize="0"/>
          <p:nvPr/>
        </p:nvPicPr>
        <p:blipFill>
          <a:blip r:embed="rId4">
            <a:alphaModFix/>
          </a:blip>
          <a:stretch>
            <a:fillRect/>
          </a:stretch>
        </p:blipFill>
        <p:spPr>
          <a:xfrm>
            <a:off x="6302733" y="3278076"/>
            <a:ext cx="2265085" cy="1472301"/>
          </a:xfrm>
          <a:prstGeom prst="rect">
            <a:avLst/>
          </a:prstGeom>
          <a:noFill/>
          <a:ln>
            <a:noFill/>
          </a:ln>
        </p:spPr>
      </p:pic>
      <p:pic>
        <p:nvPicPr>
          <p:cNvPr id="88" name="Google Shape;88;p16"/>
          <p:cNvPicPr preferRelativeResize="0"/>
          <p:nvPr/>
        </p:nvPicPr>
        <p:blipFill>
          <a:blip r:embed="rId5">
            <a:alphaModFix/>
          </a:blip>
          <a:stretch>
            <a:fillRect/>
          </a:stretch>
        </p:blipFill>
        <p:spPr>
          <a:xfrm>
            <a:off x="3472788" y="3278074"/>
            <a:ext cx="1963065" cy="1472299"/>
          </a:xfrm>
          <a:prstGeom prst="rect">
            <a:avLst/>
          </a:prstGeom>
          <a:noFill/>
          <a:ln>
            <a:noFill/>
          </a:ln>
        </p:spPr>
      </p:pic>
      <p:sp>
        <p:nvSpPr>
          <p:cNvPr id="89" name="Google Shape;89;p16"/>
          <p:cNvSpPr txBox="1"/>
          <p:nvPr/>
        </p:nvSpPr>
        <p:spPr>
          <a:xfrm>
            <a:off x="536900" y="2457000"/>
            <a:ext cx="2336700" cy="1206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 sz="1300">
                <a:solidFill>
                  <a:schemeClr val="dk1"/>
                </a:solidFill>
                <a:latin typeface="Roboto"/>
                <a:ea typeface="Roboto"/>
                <a:cs typeface="Roboto"/>
                <a:sym typeface="Roboto"/>
              </a:rPr>
              <a:t>Community-based non-profit organizations.</a:t>
            </a:r>
            <a:r>
              <a:rPr lang="en">
                <a:solidFill>
                  <a:schemeClr val="dk1"/>
                </a:solidFill>
                <a:latin typeface="Roboto"/>
                <a:ea typeface="Roboto"/>
                <a:cs typeface="Roboto"/>
                <a:sym typeface="Roboto"/>
              </a:rPr>
              <a:t> </a:t>
            </a:r>
            <a:endParaRPr>
              <a:solidFill>
                <a:schemeClr val="dk1"/>
              </a:solidFill>
              <a:latin typeface="Roboto"/>
              <a:ea typeface="Roboto"/>
              <a:cs typeface="Roboto"/>
              <a:sym typeface="Roboto"/>
            </a:endParaRPr>
          </a:p>
        </p:txBody>
      </p:sp>
      <p:sp>
        <p:nvSpPr>
          <p:cNvPr id="90" name="Google Shape;90;p16"/>
          <p:cNvSpPr txBox="1"/>
          <p:nvPr/>
        </p:nvSpPr>
        <p:spPr>
          <a:xfrm>
            <a:off x="3374550" y="2429250"/>
            <a:ext cx="2061300" cy="1262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
                <a:solidFill>
                  <a:schemeClr val="dk1"/>
                </a:solidFill>
                <a:latin typeface="Roboto"/>
                <a:ea typeface="Roboto"/>
                <a:cs typeface="Roboto"/>
                <a:sym typeface="Roboto"/>
              </a:rPr>
              <a:t>Provide collective support.</a:t>
            </a:r>
            <a:endParaRPr>
              <a:latin typeface="Roboto"/>
              <a:ea typeface="Roboto"/>
              <a:cs typeface="Roboto"/>
              <a:sym typeface="Roboto"/>
            </a:endParaRPr>
          </a:p>
        </p:txBody>
      </p:sp>
      <p:sp>
        <p:nvSpPr>
          <p:cNvPr id="91" name="Google Shape;91;p16"/>
          <p:cNvSpPr txBox="1"/>
          <p:nvPr/>
        </p:nvSpPr>
        <p:spPr>
          <a:xfrm>
            <a:off x="6185575" y="2457000"/>
            <a:ext cx="2382300" cy="946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chemeClr val="dk1"/>
                </a:solidFill>
                <a:latin typeface="Roboto"/>
                <a:ea typeface="Roboto"/>
                <a:cs typeface="Roboto"/>
                <a:sym typeface="Roboto"/>
              </a:rPr>
              <a:t>S</a:t>
            </a:r>
            <a:r>
              <a:rPr lang="en">
                <a:solidFill>
                  <a:schemeClr val="dk1"/>
                </a:solidFill>
                <a:latin typeface="Roboto"/>
                <a:ea typeface="Roboto"/>
                <a:cs typeface="Roboto"/>
                <a:sym typeface="Roboto"/>
              </a:rPr>
              <a:t>ocialization Opportunities. Practical Services.</a:t>
            </a:r>
            <a:endParaRPr>
              <a:solidFill>
                <a:schemeClr val="dk1"/>
              </a:solidFill>
              <a:latin typeface="Roboto"/>
              <a:ea typeface="Roboto"/>
              <a:cs typeface="Roboto"/>
              <a:sym typeface="Roboto"/>
            </a:endParaRPr>
          </a:p>
          <a:p>
            <a:pPr indent="0" lvl="0" marL="0" rtl="0" algn="l">
              <a:lnSpc>
                <a:spcPct val="115000"/>
              </a:lnSpc>
              <a:spcBef>
                <a:spcPts val="1600"/>
              </a:spcBef>
              <a:spcAft>
                <a:spcPts val="1600"/>
              </a:spcAft>
              <a:buNone/>
            </a:pPr>
            <a:r>
              <a:t/>
            </a:r>
            <a:endParaRPr>
              <a:solidFill>
                <a:schemeClr val="dk1"/>
              </a:solidFill>
              <a:latin typeface="Roboto"/>
              <a:ea typeface="Roboto"/>
              <a:cs typeface="Roboto"/>
              <a:sym typeface="Robot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17"/>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Community Assessment</a:t>
            </a:r>
            <a:endParaRPr/>
          </a:p>
        </p:txBody>
      </p:sp>
      <p:sp>
        <p:nvSpPr>
          <p:cNvPr id="97" name="Google Shape;97;p17"/>
          <p:cNvSpPr txBox="1"/>
          <p:nvPr>
            <p:ph idx="1" type="body"/>
          </p:nvPr>
        </p:nvSpPr>
        <p:spPr>
          <a:xfrm>
            <a:off x="94175" y="4853524"/>
            <a:ext cx="2064900" cy="4557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800">
                <a:solidFill>
                  <a:srgbClr val="FFFFFF"/>
                </a:solidFill>
                <a:latin typeface="Times New Roman"/>
                <a:ea typeface="Times New Roman"/>
                <a:cs typeface="Times New Roman"/>
                <a:sym typeface="Times New Roman"/>
              </a:rPr>
              <a:t>Data: PGC Healthzone and Census.gov</a:t>
            </a:r>
            <a:endParaRPr sz="800">
              <a:solidFill>
                <a:srgbClr val="FFFFFF"/>
              </a:solidFill>
              <a:latin typeface="Times New Roman"/>
              <a:ea typeface="Times New Roman"/>
              <a:cs typeface="Times New Roman"/>
              <a:sym typeface="Times New Roman"/>
            </a:endParaRPr>
          </a:p>
          <a:p>
            <a:pPr indent="0" lvl="0" marL="0" rtl="0" algn="l">
              <a:spcBef>
                <a:spcPts val="0"/>
              </a:spcBef>
              <a:spcAft>
                <a:spcPts val="1600"/>
              </a:spcAft>
              <a:buNone/>
            </a:pPr>
            <a:r>
              <a:t/>
            </a:r>
            <a:endParaRPr/>
          </a:p>
        </p:txBody>
      </p:sp>
      <p:pic>
        <p:nvPicPr>
          <p:cNvPr id="98" name="Google Shape;98;p17"/>
          <p:cNvPicPr preferRelativeResize="0"/>
          <p:nvPr/>
        </p:nvPicPr>
        <p:blipFill>
          <a:blip r:embed="rId3">
            <a:alphaModFix/>
          </a:blip>
          <a:stretch>
            <a:fillRect/>
          </a:stretch>
        </p:blipFill>
        <p:spPr>
          <a:xfrm>
            <a:off x="2159063" y="1438600"/>
            <a:ext cx="4825876" cy="34149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18"/>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Community Assessment</a:t>
            </a:r>
            <a:endParaRPr/>
          </a:p>
        </p:txBody>
      </p:sp>
      <p:sp>
        <p:nvSpPr>
          <p:cNvPr id="104" name="Google Shape;104;p18"/>
          <p:cNvSpPr txBox="1"/>
          <p:nvPr>
            <p:ph idx="1" type="body"/>
          </p:nvPr>
        </p:nvSpPr>
        <p:spPr>
          <a:xfrm>
            <a:off x="3446075" y="4330975"/>
            <a:ext cx="2846100" cy="400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800">
                <a:latin typeface="Times New Roman"/>
                <a:ea typeface="Times New Roman"/>
                <a:cs typeface="Times New Roman"/>
                <a:sym typeface="Times New Roman"/>
              </a:rPr>
              <a:t>Data: PGC Healthzone and Census.gov</a:t>
            </a:r>
            <a:endParaRPr sz="800">
              <a:latin typeface="Times New Roman"/>
              <a:ea typeface="Times New Roman"/>
              <a:cs typeface="Times New Roman"/>
              <a:sym typeface="Times New Roman"/>
            </a:endParaRPr>
          </a:p>
          <a:p>
            <a:pPr indent="0" lvl="0" marL="0" rtl="0" algn="l">
              <a:spcBef>
                <a:spcPts val="0"/>
              </a:spcBef>
              <a:spcAft>
                <a:spcPts val="1600"/>
              </a:spcAft>
              <a:buNone/>
            </a:pPr>
            <a:r>
              <a:t/>
            </a:r>
            <a:endParaRPr/>
          </a:p>
        </p:txBody>
      </p:sp>
      <p:pic>
        <p:nvPicPr>
          <p:cNvPr id="105" name="Google Shape;105;p18"/>
          <p:cNvPicPr preferRelativeResize="0"/>
          <p:nvPr/>
        </p:nvPicPr>
        <p:blipFill>
          <a:blip r:embed="rId3">
            <a:alphaModFix/>
          </a:blip>
          <a:stretch>
            <a:fillRect/>
          </a:stretch>
        </p:blipFill>
        <p:spPr>
          <a:xfrm>
            <a:off x="152650" y="1460825"/>
            <a:ext cx="4110700" cy="2707499"/>
          </a:xfrm>
          <a:prstGeom prst="rect">
            <a:avLst/>
          </a:prstGeom>
          <a:noFill/>
          <a:ln>
            <a:noFill/>
          </a:ln>
        </p:spPr>
      </p:pic>
      <p:pic>
        <p:nvPicPr>
          <p:cNvPr id="106" name="Google Shape;106;p18"/>
          <p:cNvPicPr preferRelativeResize="0"/>
          <p:nvPr/>
        </p:nvPicPr>
        <p:blipFill>
          <a:blip r:embed="rId4">
            <a:alphaModFix/>
          </a:blip>
          <a:stretch>
            <a:fillRect/>
          </a:stretch>
        </p:blipFill>
        <p:spPr>
          <a:xfrm>
            <a:off x="4364421" y="1460825"/>
            <a:ext cx="4641454" cy="27075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19"/>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Community Assessment</a:t>
            </a:r>
            <a:endParaRPr/>
          </a:p>
        </p:txBody>
      </p:sp>
      <p:sp>
        <p:nvSpPr>
          <p:cNvPr id="112" name="Google Shape;112;p19"/>
          <p:cNvSpPr txBox="1"/>
          <p:nvPr>
            <p:ph idx="1" type="body"/>
          </p:nvPr>
        </p:nvSpPr>
        <p:spPr>
          <a:xfrm>
            <a:off x="3396225" y="4410175"/>
            <a:ext cx="2178900" cy="505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800">
                <a:latin typeface="Times New Roman"/>
                <a:ea typeface="Times New Roman"/>
                <a:cs typeface="Times New Roman"/>
                <a:sym typeface="Times New Roman"/>
              </a:rPr>
              <a:t>Data: PGC Healthzone and Census.gov</a:t>
            </a:r>
            <a:endParaRPr sz="800">
              <a:latin typeface="Times New Roman"/>
              <a:ea typeface="Times New Roman"/>
              <a:cs typeface="Times New Roman"/>
              <a:sym typeface="Times New Roman"/>
            </a:endParaRPr>
          </a:p>
          <a:p>
            <a:pPr indent="0" lvl="0" marL="0" rtl="0" algn="l">
              <a:spcBef>
                <a:spcPts val="0"/>
              </a:spcBef>
              <a:spcAft>
                <a:spcPts val="1600"/>
              </a:spcAft>
              <a:buNone/>
            </a:pPr>
            <a:r>
              <a:t/>
            </a:r>
            <a:endParaRPr/>
          </a:p>
        </p:txBody>
      </p:sp>
      <p:pic>
        <p:nvPicPr>
          <p:cNvPr id="113" name="Google Shape;113;p19"/>
          <p:cNvPicPr preferRelativeResize="0"/>
          <p:nvPr/>
        </p:nvPicPr>
        <p:blipFill>
          <a:blip r:embed="rId3">
            <a:alphaModFix/>
          </a:blip>
          <a:stretch>
            <a:fillRect/>
          </a:stretch>
        </p:blipFill>
        <p:spPr>
          <a:xfrm>
            <a:off x="71400" y="1713600"/>
            <a:ext cx="4296875" cy="2587625"/>
          </a:xfrm>
          <a:prstGeom prst="rect">
            <a:avLst/>
          </a:prstGeom>
          <a:noFill/>
          <a:ln>
            <a:noFill/>
          </a:ln>
        </p:spPr>
      </p:pic>
      <p:pic>
        <p:nvPicPr>
          <p:cNvPr id="114" name="Google Shape;114;p19"/>
          <p:cNvPicPr preferRelativeResize="0"/>
          <p:nvPr/>
        </p:nvPicPr>
        <p:blipFill>
          <a:blip r:embed="rId4">
            <a:alphaModFix/>
          </a:blip>
          <a:stretch>
            <a:fillRect/>
          </a:stretch>
        </p:blipFill>
        <p:spPr>
          <a:xfrm>
            <a:off x="4572000" y="1689628"/>
            <a:ext cx="4417050" cy="2635573"/>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20"/>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Community Assessment</a:t>
            </a:r>
            <a:endParaRPr/>
          </a:p>
        </p:txBody>
      </p:sp>
      <p:sp>
        <p:nvSpPr>
          <p:cNvPr id="120" name="Google Shape;120;p20"/>
          <p:cNvSpPr txBox="1"/>
          <p:nvPr>
            <p:ph idx="1" type="body"/>
          </p:nvPr>
        </p:nvSpPr>
        <p:spPr>
          <a:xfrm>
            <a:off x="3618550" y="4278650"/>
            <a:ext cx="2756700" cy="6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800">
                <a:latin typeface="Times New Roman"/>
                <a:ea typeface="Times New Roman"/>
                <a:cs typeface="Times New Roman"/>
                <a:sym typeface="Times New Roman"/>
              </a:rPr>
              <a:t>Data: PGC Healthzone and Census.gov</a:t>
            </a:r>
            <a:endParaRPr sz="800">
              <a:latin typeface="Times New Roman"/>
              <a:ea typeface="Times New Roman"/>
              <a:cs typeface="Times New Roman"/>
              <a:sym typeface="Times New Roman"/>
            </a:endParaRPr>
          </a:p>
          <a:p>
            <a:pPr indent="0" lvl="0" marL="0" rtl="0" algn="l">
              <a:spcBef>
                <a:spcPts val="0"/>
              </a:spcBef>
              <a:spcAft>
                <a:spcPts val="1600"/>
              </a:spcAft>
              <a:buNone/>
            </a:pPr>
            <a:r>
              <a:t/>
            </a:r>
            <a:endParaRPr/>
          </a:p>
        </p:txBody>
      </p:sp>
      <p:pic>
        <p:nvPicPr>
          <p:cNvPr id="121" name="Google Shape;121;p20"/>
          <p:cNvPicPr preferRelativeResize="0"/>
          <p:nvPr/>
        </p:nvPicPr>
        <p:blipFill>
          <a:blip r:embed="rId3">
            <a:alphaModFix/>
          </a:blip>
          <a:stretch>
            <a:fillRect/>
          </a:stretch>
        </p:blipFill>
        <p:spPr>
          <a:xfrm>
            <a:off x="110300" y="1573200"/>
            <a:ext cx="4173000" cy="2489950"/>
          </a:xfrm>
          <a:prstGeom prst="rect">
            <a:avLst/>
          </a:prstGeom>
          <a:noFill/>
          <a:ln>
            <a:noFill/>
          </a:ln>
        </p:spPr>
      </p:pic>
      <p:pic>
        <p:nvPicPr>
          <p:cNvPr id="122" name="Google Shape;122;p20"/>
          <p:cNvPicPr preferRelativeResize="0"/>
          <p:nvPr/>
        </p:nvPicPr>
        <p:blipFill>
          <a:blip r:embed="rId4">
            <a:alphaModFix/>
          </a:blip>
          <a:stretch>
            <a:fillRect/>
          </a:stretch>
        </p:blipFill>
        <p:spPr>
          <a:xfrm>
            <a:off x="4572000" y="1527706"/>
            <a:ext cx="4286550" cy="258094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21"/>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Target Group Assessment</a:t>
            </a:r>
            <a:endParaRPr/>
          </a:p>
        </p:txBody>
      </p:sp>
      <p:sp>
        <p:nvSpPr>
          <p:cNvPr id="128" name="Google Shape;128;p21"/>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51.3% of PG county’s elderly population has high cholesterol</a:t>
            </a:r>
            <a:endParaRPr/>
          </a:p>
          <a:p>
            <a:pPr indent="-342900" lvl="0" marL="457200" rtl="0" algn="l">
              <a:spcBef>
                <a:spcPts val="0"/>
              </a:spcBef>
              <a:spcAft>
                <a:spcPts val="0"/>
              </a:spcAft>
              <a:buSzPts val="1800"/>
              <a:buChar char="●"/>
            </a:pPr>
            <a:r>
              <a:rPr lang="en"/>
              <a:t>28.7% of adults 65+ in PG county have diabetes</a:t>
            </a:r>
            <a:endParaRPr/>
          </a:p>
        </p:txBody>
      </p:sp>
      <p:pic>
        <p:nvPicPr>
          <p:cNvPr descr="A screenshot of a cell phone&#10;&#10;Description automatically generated" id="129" name="Google Shape;129;p21"/>
          <p:cNvPicPr preferRelativeResize="0"/>
          <p:nvPr/>
        </p:nvPicPr>
        <p:blipFill>
          <a:blip r:embed="rId3">
            <a:alphaModFix/>
          </a:blip>
          <a:stretch>
            <a:fillRect/>
          </a:stretch>
        </p:blipFill>
        <p:spPr>
          <a:xfrm>
            <a:off x="108400" y="2864198"/>
            <a:ext cx="4463601" cy="1684077"/>
          </a:xfrm>
          <a:prstGeom prst="rect">
            <a:avLst/>
          </a:prstGeom>
          <a:noFill/>
          <a:ln>
            <a:noFill/>
          </a:ln>
        </p:spPr>
      </p:pic>
      <p:pic>
        <p:nvPicPr>
          <p:cNvPr descr="A screenshot of a cell phone&#10;&#10;Description automatically generated" id="130" name="Google Shape;130;p21"/>
          <p:cNvPicPr preferRelativeResize="0"/>
          <p:nvPr/>
        </p:nvPicPr>
        <p:blipFill>
          <a:blip r:embed="rId4">
            <a:alphaModFix/>
          </a:blip>
          <a:stretch>
            <a:fillRect/>
          </a:stretch>
        </p:blipFill>
        <p:spPr>
          <a:xfrm>
            <a:off x="4627200" y="2843750"/>
            <a:ext cx="4463600" cy="17249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Marina">
  <a:themeElements>
    <a:clrScheme name="Marina">
      <a:dk1>
        <a:srgbClr val="FFFFFF"/>
      </a:dk1>
      <a:lt1>
        <a:srgbClr val="00517C"/>
      </a:lt1>
      <a:dk2>
        <a:srgbClr val="004065"/>
      </a:dk2>
      <a:lt2>
        <a:srgbClr val="CFD8DC"/>
      </a:lt2>
      <a:accent1>
        <a:srgbClr val="0277BD"/>
      </a:accent1>
      <a:accent2>
        <a:srgbClr val="558B2F"/>
      </a:accent2>
      <a:accent3>
        <a:srgbClr val="009688"/>
      </a:accent3>
      <a:accent4>
        <a:srgbClr val="039BE5"/>
      </a:accent4>
      <a:accent5>
        <a:srgbClr val="8BC34A"/>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